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5.xml" ContentType="application/vnd.openxmlformats-officedocument.theme+xml"/>
  <Override PartName="/ppt/slideLayouts/slideLayout72.xml" ContentType="application/vnd.openxmlformats-officedocument.presentationml.slideLayout+xml"/>
  <Override PartName="/ppt/theme/theme1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55" r:id="rId3"/>
    <p:sldMasterId id="2147483657" r:id="rId4"/>
    <p:sldMasterId id="2147483659" r:id="rId5"/>
    <p:sldMasterId id="2147483661" r:id="rId6"/>
    <p:sldMasterId id="2147483665" r:id="rId7"/>
    <p:sldMasterId id="2147483667" r:id="rId8"/>
    <p:sldMasterId id="2147483669" r:id="rId9"/>
    <p:sldMasterId id="2147483672" r:id="rId10"/>
    <p:sldMasterId id="2147483675" r:id="rId11"/>
    <p:sldMasterId id="2147483677" r:id="rId12"/>
    <p:sldMasterId id="2147483680" r:id="rId13"/>
    <p:sldMasterId id="2147483682" r:id="rId14"/>
    <p:sldMasterId id="2147483686" r:id="rId15"/>
    <p:sldMasterId id="2147483743" r:id="rId16"/>
    <p:sldMasterId id="2147483745" r:id="rId17"/>
  </p:sldMasterIdLst>
  <p:notesMasterIdLst>
    <p:notesMasterId r:id="rId29"/>
  </p:notesMasterIdLst>
  <p:handoutMasterIdLst>
    <p:handoutMasterId r:id="rId30"/>
  </p:handoutMasterIdLst>
  <p:sldIdLst>
    <p:sldId id="376" r:id="rId18"/>
    <p:sldId id="291" r:id="rId19"/>
    <p:sldId id="366" r:id="rId20"/>
    <p:sldId id="530" r:id="rId21"/>
    <p:sldId id="367" r:id="rId22"/>
    <p:sldId id="754" r:id="rId23"/>
    <p:sldId id="755" r:id="rId24"/>
    <p:sldId id="442" r:id="rId25"/>
    <p:sldId id="758" r:id="rId26"/>
    <p:sldId id="322" r:id="rId27"/>
    <p:sldId id="285" r:id="rId28"/>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hembiso Nzimande (GBL)" initials="SN(" lastIdx="1" clrIdx="0">
    <p:extLst>
      <p:ext uri="{19B8F6BF-5375-455C-9EA6-DF929625EA0E}">
        <p15:presenceInfo xmlns:p15="http://schemas.microsoft.com/office/powerpoint/2012/main" userId="S-1-5-21-591620117-713382333-314601362-19587" providerId="AD"/>
      </p:ext>
    </p:extLst>
  </p:cmAuthor>
  <p:cmAuthor id="2" name="Mandla Hendricks (GBL)" initials="MH(" lastIdx="2" clrIdx="1">
    <p:extLst>
      <p:ext uri="{19B8F6BF-5375-455C-9EA6-DF929625EA0E}">
        <p15:presenceInfo xmlns:p15="http://schemas.microsoft.com/office/powerpoint/2012/main" userId="S-1-5-21-591620117-713382333-314601362-336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4"/>
    <a:srgbClr val="A9AD00"/>
    <a:srgbClr val="00ADD8"/>
    <a:srgbClr val="A6192E"/>
    <a:srgbClr val="FABE00"/>
    <a:srgbClr val="00648C"/>
    <a:srgbClr val="FF9F19"/>
    <a:srgbClr val="509632"/>
    <a:srgbClr val="FF6699"/>
    <a:srgbClr val="E550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autoAdjust="0"/>
    <p:restoredTop sz="94434" autoAdjust="0"/>
  </p:normalViewPr>
  <p:slideViewPr>
    <p:cSldViewPr snapToGrid="0" snapToObjects="1">
      <p:cViewPr varScale="1">
        <p:scale>
          <a:sx n="62" d="100"/>
          <a:sy n="62" d="100"/>
        </p:scale>
        <p:origin x="1644" y="56"/>
      </p:cViewPr>
      <p:guideLst>
        <p:guide orient="horz" pos="2160"/>
        <p:guide pos="2880"/>
      </p:guideLst>
    </p:cSldViewPr>
  </p:slideViewPr>
  <p:outlineViewPr>
    <p:cViewPr>
      <p:scale>
        <a:sx n="33" d="100"/>
        <a:sy n="33" d="100"/>
      </p:scale>
      <p:origin x="0" y="394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852110526309726E-2"/>
          <c:y val="9.9944148544032774E-2"/>
          <c:w val="0.94298632464535304"/>
          <c:h val="0.81037902191767808"/>
        </c:manualLayout>
      </c:layout>
      <c:pieChart>
        <c:varyColors val="1"/>
        <c:ser>
          <c:idx val="0"/>
          <c:order val="0"/>
          <c:tx>
            <c:strRef>
              <c:f>Worksheet!$G$1</c:f>
              <c:strCache>
                <c:ptCount val="1"/>
                <c:pt idx="0">
                  <c:v>Weight </c:v>
                </c:pt>
              </c:strCache>
            </c:strRef>
          </c:tx>
          <c:spPr>
            <a:solidFill>
              <a:srgbClr val="00ADD8"/>
            </a:solidFill>
          </c:spPr>
          <c:dPt>
            <c:idx val="0"/>
            <c:bubble3D val="0"/>
            <c:spPr>
              <a:solidFill>
                <a:srgbClr val="00ADD8"/>
              </a:solidFill>
              <a:ln w="19050">
                <a:solidFill>
                  <a:schemeClr val="lt1"/>
                </a:solidFill>
              </a:ln>
              <a:effectLst/>
            </c:spPr>
            <c:extLst>
              <c:ext xmlns:c16="http://schemas.microsoft.com/office/drawing/2014/chart" uri="{C3380CC4-5D6E-409C-BE32-E72D297353CC}">
                <c16:uniqueId val="{00000001-DA5E-4A63-9B65-3E72585D5834}"/>
              </c:ext>
            </c:extLst>
          </c:dPt>
          <c:dPt>
            <c:idx val="1"/>
            <c:bubble3D val="0"/>
            <c:spPr>
              <a:solidFill>
                <a:srgbClr val="00ADD8"/>
              </a:solidFill>
              <a:ln w="19050">
                <a:solidFill>
                  <a:schemeClr val="lt1"/>
                </a:solidFill>
              </a:ln>
              <a:effectLst/>
            </c:spPr>
            <c:extLst>
              <c:ext xmlns:c16="http://schemas.microsoft.com/office/drawing/2014/chart" uri="{C3380CC4-5D6E-409C-BE32-E72D297353CC}">
                <c16:uniqueId val="{00000003-DA5E-4A63-9B65-3E72585D5834}"/>
              </c:ext>
            </c:extLst>
          </c:dPt>
          <c:dPt>
            <c:idx val="2"/>
            <c:bubble3D val="0"/>
            <c:spPr>
              <a:solidFill>
                <a:srgbClr val="00ADD8"/>
              </a:solidFill>
              <a:ln w="19050">
                <a:solidFill>
                  <a:schemeClr val="lt1"/>
                </a:solidFill>
              </a:ln>
              <a:effectLst/>
            </c:spPr>
            <c:extLst>
              <c:ext xmlns:c16="http://schemas.microsoft.com/office/drawing/2014/chart" uri="{C3380CC4-5D6E-409C-BE32-E72D297353CC}">
                <c16:uniqueId val="{00000005-DA5E-4A63-9B65-3E72585D5834}"/>
              </c:ext>
            </c:extLst>
          </c:dPt>
          <c:dPt>
            <c:idx val="3"/>
            <c:bubble3D val="0"/>
            <c:spPr>
              <a:solidFill>
                <a:srgbClr val="00ADD8"/>
              </a:solidFill>
              <a:ln w="19050">
                <a:solidFill>
                  <a:schemeClr val="lt1"/>
                </a:solidFill>
              </a:ln>
              <a:effectLst/>
            </c:spPr>
            <c:extLst>
              <c:ext xmlns:c16="http://schemas.microsoft.com/office/drawing/2014/chart" uri="{C3380CC4-5D6E-409C-BE32-E72D297353CC}">
                <c16:uniqueId val="{00000007-DA5E-4A63-9B65-3E72585D5834}"/>
              </c:ext>
            </c:extLst>
          </c:dPt>
          <c:dPt>
            <c:idx val="4"/>
            <c:bubble3D val="0"/>
            <c:spPr>
              <a:solidFill>
                <a:srgbClr val="00ADD8"/>
              </a:solidFill>
              <a:ln w="19050">
                <a:solidFill>
                  <a:schemeClr val="lt1"/>
                </a:solidFill>
              </a:ln>
              <a:effectLst/>
            </c:spPr>
            <c:extLst>
              <c:ext xmlns:c16="http://schemas.microsoft.com/office/drawing/2014/chart" uri="{C3380CC4-5D6E-409C-BE32-E72D297353CC}">
                <c16:uniqueId val="{00000009-DA5E-4A63-9B65-3E72585D5834}"/>
              </c:ext>
            </c:extLst>
          </c:dPt>
          <c:dPt>
            <c:idx val="5"/>
            <c:bubble3D val="0"/>
            <c:spPr>
              <a:solidFill>
                <a:srgbClr val="00ADD8"/>
              </a:solidFill>
              <a:ln w="19050">
                <a:solidFill>
                  <a:schemeClr val="lt1"/>
                </a:solidFill>
              </a:ln>
              <a:effectLst/>
            </c:spPr>
            <c:extLst>
              <c:ext xmlns:c16="http://schemas.microsoft.com/office/drawing/2014/chart" uri="{C3380CC4-5D6E-409C-BE32-E72D297353CC}">
                <c16:uniqueId val="{0000000B-DA5E-4A63-9B65-3E72585D5834}"/>
              </c:ext>
            </c:extLst>
          </c:dPt>
          <c:dPt>
            <c:idx val="6"/>
            <c:bubble3D val="0"/>
            <c:spPr>
              <a:solidFill>
                <a:srgbClr val="00ADD8"/>
              </a:solidFill>
              <a:ln w="19050">
                <a:solidFill>
                  <a:schemeClr val="lt1"/>
                </a:solidFill>
              </a:ln>
              <a:effectLst/>
            </c:spPr>
            <c:extLst>
              <c:ext xmlns:c16="http://schemas.microsoft.com/office/drawing/2014/chart" uri="{C3380CC4-5D6E-409C-BE32-E72D297353CC}">
                <c16:uniqueId val="{0000000D-DA5E-4A63-9B65-3E72585D5834}"/>
              </c:ext>
            </c:extLst>
          </c:dPt>
          <c:dPt>
            <c:idx val="7"/>
            <c:bubble3D val="0"/>
            <c:spPr>
              <a:solidFill>
                <a:srgbClr val="00ADD8"/>
              </a:solidFill>
              <a:ln w="19050">
                <a:solidFill>
                  <a:schemeClr val="lt1"/>
                </a:solidFill>
              </a:ln>
              <a:effectLst/>
            </c:spPr>
            <c:extLst>
              <c:ext xmlns:c16="http://schemas.microsoft.com/office/drawing/2014/chart" uri="{C3380CC4-5D6E-409C-BE32-E72D297353CC}">
                <c16:uniqueId val="{0000000F-DA5E-4A63-9B65-3E72585D5834}"/>
              </c:ext>
            </c:extLst>
          </c:dPt>
          <c:dPt>
            <c:idx val="8"/>
            <c:bubble3D val="0"/>
            <c:spPr>
              <a:solidFill>
                <a:srgbClr val="00ADD8"/>
              </a:solidFill>
              <a:ln w="19050">
                <a:solidFill>
                  <a:schemeClr val="lt1"/>
                </a:solidFill>
              </a:ln>
              <a:effectLst/>
            </c:spPr>
            <c:extLst>
              <c:ext xmlns:c16="http://schemas.microsoft.com/office/drawing/2014/chart" uri="{C3380CC4-5D6E-409C-BE32-E72D297353CC}">
                <c16:uniqueId val="{00000011-DA5E-4A63-9B65-3E72585D5834}"/>
              </c:ext>
            </c:extLst>
          </c:dPt>
          <c:dPt>
            <c:idx val="9"/>
            <c:bubble3D val="0"/>
            <c:spPr>
              <a:solidFill>
                <a:srgbClr val="00ADD8"/>
              </a:solidFill>
              <a:ln w="19050">
                <a:solidFill>
                  <a:schemeClr val="lt1"/>
                </a:solidFill>
              </a:ln>
              <a:effectLst/>
            </c:spPr>
            <c:extLst>
              <c:ext xmlns:c16="http://schemas.microsoft.com/office/drawing/2014/chart" uri="{C3380CC4-5D6E-409C-BE32-E72D297353CC}">
                <c16:uniqueId val="{00000013-DA5E-4A63-9B65-3E72585D5834}"/>
              </c:ext>
            </c:extLst>
          </c:dPt>
          <c:dPt>
            <c:idx val="10"/>
            <c:bubble3D val="0"/>
            <c:spPr>
              <a:solidFill>
                <a:srgbClr val="00ADD8"/>
              </a:solidFill>
              <a:ln w="19050">
                <a:solidFill>
                  <a:schemeClr val="lt1"/>
                </a:solidFill>
              </a:ln>
              <a:effectLst/>
            </c:spPr>
            <c:extLst>
              <c:ext xmlns:c16="http://schemas.microsoft.com/office/drawing/2014/chart" uri="{C3380CC4-5D6E-409C-BE32-E72D297353CC}">
                <c16:uniqueId val="{00000015-DA5E-4A63-9B65-3E72585D5834}"/>
              </c:ext>
            </c:extLst>
          </c:dPt>
          <c:dPt>
            <c:idx val="11"/>
            <c:bubble3D val="0"/>
            <c:spPr>
              <a:solidFill>
                <a:srgbClr val="00ADD8"/>
              </a:solidFill>
              <a:ln w="19050">
                <a:solidFill>
                  <a:schemeClr val="lt1"/>
                </a:solidFill>
              </a:ln>
              <a:effectLst/>
            </c:spPr>
            <c:extLst>
              <c:ext xmlns:c16="http://schemas.microsoft.com/office/drawing/2014/chart" uri="{C3380CC4-5D6E-409C-BE32-E72D297353CC}">
                <c16:uniqueId val="{00000017-DA5E-4A63-9B65-3E72585D5834}"/>
              </c:ext>
            </c:extLst>
          </c:dPt>
          <c:dPt>
            <c:idx val="12"/>
            <c:bubble3D val="0"/>
            <c:spPr>
              <a:solidFill>
                <a:srgbClr val="00ADD8"/>
              </a:solidFill>
              <a:ln w="19050">
                <a:solidFill>
                  <a:schemeClr val="lt1"/>
                </a:solidFill>
              </a:ln>
              <a:effectLst/>
            </c:spPr>
            <c:extLst>
              <c:ext xmlns:c16="http://schemas.microsoft.com/office/drawing/2014/chart" uri="{C3380CC4-5D6E-409C-BE32-E72D297353CC}">
                <c16:uniqueId val="{00000019-DA5E-4A63-9B65-3E72585D5834}"/>
              </c:ext>
            </c:extLst>
          </c:dPt>
          <c:dPt>
            <c:idx val="13"/>
            <c:bubble3D val="0"/>
            <c:spPr>
              <a:solidFill>
                <a:srgbClr val="00ADD8"/>
              </a:solidFill>
              <a:ln w="19050">
                <a:solidFill>
                  <a:schemeClr val="lt1"/>
                </a:solidFill>
              </a:ln>
              <a:effectLst/>
            </c:spPr>
            <c:extLst>
              <c:ext xmlns:c16="http://schemas.microsoft.com/office/drawing/2014/chart" uri="{C3380CC4-5D6E-409C-BE32-E72D297353CC}">
                <c16:uniqueId val="{0000001B-DA5E-4A63-9B65-3E72585D5834}"/>
              </c:ext>
            </c:extLst>
          </c:dPt>
          <c:dPt>
            <c:idx val="14"/>
            <c:bubble3D val="0"/>
            <c:spPr>
              <a:solidFill>
                <a:srgbClr val="00ADD8"/>
              </a:solidFill>
              <a:ln w="19050">
                <a:solidFill>
                  <a:schemeClr val="lt1"/>
                </a:solidFill>
              </a:ln>
              <a:effectLst/>
            </c:spPr>
            <c:extLst>
              <c:ext xmlns:c16="http://schemas.microsoft.com/office/drawing/2014/chart" uri="{C3380CC4-5D6E-409C-BE32-E72D297353CC}">
                <c16:uniqueId val="{0000001D-DA5E-4A63-9B65-3E72585D5834}"/>
              </c:ext>
            </c:extLst>
          </c:dPt>
          <c:dPt>
            <c:idx val="15"/>
            <c:bubble3D val="0"/>
            <c:spPr>
              <a:solidFill>
                <a:srgbClr val="00ADD8"/>
              </a:solidFill>
              <a:ln w="19050">
                <a:solidFill>
                  <a:schemeClr val="lt1"/>
                </a:solidFill>
              </a:ln>
              <a:effectLst/>
            </c:spPr>
            <c:extLst>
              <c:ext xmlns:c16="http://schemas.microsoft.com/office/drawing/2014/chart" uri="{C3380CC4-5D6E-409C-BE32-E72D297353CC}">
                <c16:uniqueId val="{0000001F-DA5E-4A63-9B65-3E72585D5834}"/>
              </c:ext>
            </c:extLst>
          </c:dPt>
          <c:dPt>
            <c:idx val="16"/>
            <c:bubble3D val="0"/>
            <c:spPr>
              <a:solidFill>
                <a:srgbClr val="00ADD8"/>
              </a:solidFill>
              <a:ln w="19050">
                <a:solidFill>
                  <a:schemeClr val="lt1"/>
                </a:solidFill>
              </a:ln>
              <a:effectLst/>
            </c:spPr>
            <c:extLst>
              <c:ext xmlns:c16="http://schemas.microsoft.com/office/drawing/2014/chart" uri="{C3380CC4-5D6E-409C-BE32-E72D297353CC}">
                <c16:uniqueId val="{00000021-DA5E-4A63-9B65-3E72585D5834}"/>
              </c:ext>
            </c:extLst>
          </c:dPt>
          <c:dPt>
            <c:idx val="17"/>
            <c:bubble3D val="0"/>
            <c:spPr>
              <a:solidFill>
                <a:srgbClr val="00ADD8"/>
              </a:solidFill>
              <a:ln w="19050">
                <a:solidFill>
                  <a:schemeClr val="lt1"/>
                </a:solidFill>
              </a:ln>
              <a:effectLst/>
            </c:spPr>
            <c:extLst>
              <c:ext xmlns:c16="http://schemas.microsoft.com/office/drawing/2014/chart" uri="{C3380CC4-5D6E-409C-BE32-E72D297353CC}">
                <c16:uniqueId val="{00000023-DA5E-4A63-9B65-3E72585D5834}"/>
              </c:ext>
            </c:extLst>
          </c:dPt>
          <c:dPt>
            <c:idx val="18"/>
            <c:bubble3D val="0"/>
            <c:spPr>
              <a:solidFill>
                <a:srgbClr val="00ADD8"/>
              </a:solidFill>
              <a:ln w="19050">
                <a:solidFill>
                  <a:schemeClr val="lt1"/>
                </a:solidFill>
              </a:ln>
              <a:effectLst/>
            </c:spPr>
            <c:extLst>
              <c:ext xmlns:c16="http://schemas.microsoft.com/office/drawing/2014/chart" uri="{C3380CC4-5D6E-409C-BE32-E72D297353CC}">
                <c16:uniqueId val="{00000025-DA5E-4A63-9B65-3E72585D5834}"/>
              </c:ext>
            </c:extLst>
          </c:dPt>
          <c:dPt>
            <c:idx val="19"/>
            <c:bubble3D val="0"/>
            <c:spPr>
              <a:solidFill>
                <a:srgbClr val="00ADD8"/>
              </a:solidFill>
              <a:ln w="19050">
                <a:solidFill>
                  <a:schemeClr val="lt1"/>
                </a:solidFill>
              </a:ln>
              <a:effectLst/>
            </c:spPr>
            <c:extLst>
              <c:ext xmlns:c16="http://schemas.microsoft.com/office/drawing/2014/chart" uri="{C3380CC4-5D6E-409C-BE32-E72D297353CC}">
                <c16:uniqueId val="{00000027-DA5E-4A63-9B65-3E72585D5834}"/>
              </c:ext>
            </c:extLst>
          </c:dPt>
          <c:dPt>
            <c:idx val="20"/>
            <c:bubble3D val="0"/>
            <c:spPr>
              <a:solidFill>
                <a:srgbClr val="00ADD8"/>
              </a:solidFill>
              <a:ln w="19050">
                <a:solidFill>
                  <a:schemeClr val="lt1"/>
                </a:solidFill>
              </a:ln>
              <a:effectLst/>
            </c:spPr>
            <c:extLst>
              <c:ext xmlns:c16="http://schemas.microsoft.com/office/drawing/2014/chart" uri="{C3380CC4-5D6E-409C-BE32-E72D297353CC}">
                <c16:uniqueId val="{00000029-DA5E-4A63-9B65-3E72585D5834}"/>
              </c:ext>
            </c:extLst>
          </c:dPt>
          <c:dPt>
            <c:idx val="21"/>
            <c:bubble3D val="0"/>
            <c:spPr>
              <a:solidFill>
                <a:srgbClr val="00ADD8"/>
              </a:solidFill>
              <a:ln w="19050">
                <a:solidFill>
                  <a:schemeClr val="lt1"/>
                </a:solidFill>
              </a:ln>
              <a:effectLst/>
            </c:spPr>
            <c:extLst>
              <c:ext xmlns:c16="http://schemas.microsoft.com/office/drawing/2014/chart" uri="{C3380CC4-5D6E-409C-BE32-E72D297353CC}">
                <c16:uniqueId val="{0000002B-DA5E-4A63-9B65-3E72585D5834}"/>
              </c:ext>
            </c:extLst>
          </c:dPt>
          <c:dPt>
            <c:idx val="22"/>
            <c:bubble3D val="0"/>
            <c:spPr>
              <a:solidFill>
                <a:srgbClr val="00ADD8"/>
              </a:solidFill>
              <a:ln w="19050">
                <a:solidFill>
                  <a:schemeClr val="lt1"/>
                </a:solidFill>
              </a:ln>
              <a:effectLst/>
            </c:spPr>
            <c:extLst>
              <c:ext xmlns:c16="http://schemas.microsoft.com/office/drawing/2014/chart" uri="{C3380CC4-5D6E-409C-BE32-E72D297353CC}">
                <c16:uniqueId val="{0000002D-DA5E-4A63-9B65-3E72585D5834}"/>
              </c:ext>
            </c:extLst>
          </c:dPt>
          <c:dPt>
            <c:idx val="23"/>
            <c:bubble3D val="0"/>
            <c:spPr>
              <a:solidFill>
                <a:srgbClr val="00ADD8"/>
              </a:solidFill>
              <a:ln w="19050">
                <a:solidFill>
                  <a:schemeClr val="lt1"/>
                </a:solidFill>
              </a:ln>
              <a:effectLst/>
            </c:spPr>
            <c:extLst>
              <c:ext xmlns:c16="http://schemas.microsoft.com/office/drawing/2014/chart" uri="{C3380CC4-5D6E-409C-BE32-E72D297353CC}">
                <c16:uniqueId val="{0000002F-DA5E-4A63-9B65-3E72585D5834}"/>
              </c:ext>
            </c:extLst>
          </c:dPt>
          <c:dPt>
            <c:idx val="24"/>
            <c:bubble3D val="0"/>
            <c:spPr>
              <a:solidFill>
                <a:srgbClr val="00ADD8"/>
              </a:solidFill>
              <a:ln w="19050">
                <a:solidFill>
                  <a:schemeClr val="lt1"/>
                </a:solidFill>
              </a:ln>
              <a:effectLst/>
            </c:spPr>
            <c:extLst>
              <c:ext xmlns:c16="http://schemas.microsoft.com/office/drawing/2014/chart" uri="{C3380CC4-5D6E-409C-BE32-E72D297353CC}">
                <c16:uniqueId val="{00000031-DA5E-4A63-9B65-3E72585D5834}"/>
              </c:ext>
            </c:extLst>
          </c:dPt>
          <c:dPt>
            <c:idx val="25"/>
            <c:bubble3D val="0"/>
            <c:spPr>
              <a:solidFill>
                <a:srgbClr val="00ADD8"/>
              </a:solidFill>
              <a:ln w="19050">
                <a:solidFill>
                  <a:schemeClr val="lt1"/>
                </a:solidFill>
              </a:ln>
              <a:effectLst/>
            </c:spPr>
            <c:extLst>
              <c:ext xmlns:c16="http://schemas.microsoft.com/office/drawing/2014/chart" uri="{C3380CC4-5D6E-409C-BE32-E72D297353CC}">
                <c16:uniqueId val="{00000033-DA5E-4A63-9B65-3E72585D5834}"/>
              </c:ext>
            </c:extLst>
          </c:dPt>
          <c:dPt>
            <c:idx val="26"/>
            <c:bubble3D val="0"/>
            <c:spPr>
              <a:solidFill>
                <a:srgbClr val="00ADD8"/>
              </a:solidFill>
              <a:ln w="19050">
                <a:solidFill>
                  <a:schemeClr val="lt1"/>
                </a:solidFill>
              </a:ln>
              <a:effectLst/>
            </c:spPr>
            <c:extLst>
              <c:ext xmlns:c16="http://schemas.microsoft.com/office/drawing/2014/chart" uri="{C3380CC4-5D6E-409C-BE32-E72D297353CC}">
                <c16:uniqueId val="{00000035-DA5E-4A63-9B65-3E72585D5834}"/>
              </c:ext>
            </c:extLst>
          </c:dPt>
          <c:dPt>
            <c:idx val="27"/>
            <c:bubble3D val="0"/>
            <c:spPr>
              <a:solidFill>
                <a:srgbClr val="00ADD8"/>
              </a:solidFill>
              <a:ln w="19050">
                <a:solidFill>
                  <a:schemeClr val="lt1"/>
                </a:solidFill>
              </a:ln>
              <a:effectLst/>
            </c:spPr>
            <c:extLst>
              <c:ext xmlns:c16="http://schemas.microsoft.com/office/drawing/2014/chart" uri="{C3380CC4-5D6E-409C-BE32-E72D297353CC}">
                <c16:uniqueId val="{00000037-DA5E-4A63-9B65-3E72585D5834}"/>
              </c:ext>
            </c:extLst>
          </c:dPt>
          <c:dPt>
            <c:idx val="28"/>
            <c:bubble3D val="0"/>
            <c:spPr>
              <a:solidFill>
                <a:srgbClr val="00ADD8"/>
              </a:solidFill>
              <a:ln w="19050">
                <a:solidFill>
                  <a:schemeClr val="lt1"/>
                </a:solidFill>
              </a:ln>
              <a:effectLst/>
            </c:spPr>
            <c:extLst>
              <c:ext xmlns:c16="http://schemas.microsoft.com/office/drawing/2014/chart" uri="{C3380CC4-5D6E-409C-BE32-E72D297353CC}">
                <c16:uniqueId val="{00000039-DA5E-4A63-9B65-3E72585D5834}"/>
              </c:ext>
            </c:extLst>
          </c:dPt>
          <c:dPt>
            <c:idx val="29"/>
            <c:bubble3D val="0"/>
            <c:spPr>
              <a:solidFill>
                <a:srgbClr val="00ADD8"/>
              </a:solidFill>
              <a:ln w="19050">
                <a:solidFill>
                  <a:schemeClr val="lt1"/>
                </a:solidFill>
              </a:ln>
              <a:effectLst/>
            </c:spPr>
            <c:extLst>
              <c:ext xmlns:c16="http://schemas.microsoft.com/office/drawing/2014/chart" uri="{C3380CC4-5D6E-409C-BE32-E72D297353CC}">
                <c16:uniqueId val="{0000003B-DA5E-4A63-9B65-3E72585D5834}"/>
              </c:ext>
            </c:extLst>
          </c:dPt>
          <c:dPt>
            <c:idx val="30"/>
            <c:bubble3D val="0"/>
            <c:spPr>
              <a:solidFill>
                <a:srgbClr val="00ADD8"/>
              </a:solidFill>
              <a:ln w="19050">
                <a:solidFill>
                  <a:schemeClr val="lt1"/>
                </a:solidFill>
              </a:ln>
              <a:effectLst/>
            </c:spPr>
            <c:extLst>
              <c:ext xmlns:c16="http://schemas.microsoft.com/office/drawing/2014/chart" uri="{C3380CC4-5D6E-409C-BE32-E72D297353CC}">
                <c16:uniqueId val="{0000003D-DA5E-4A63-9B65-3E72585D5834}"/>
              </c:ext>
            </c:extLst>
          </c:dPt>
          <c:dPt>
            <c:idx val="31"/>
            <c:bubble3D val="0"/>
            <c:spPr>
              <a:solidFill>
                <a:srgbClr val="00ADD8"/>
              </a:solidFill>
              <a:ln w="19050">
                <a:solidFill>
                  <a:schemeClr val="lt1"/>
                </a:solidFill>
              </a:ln>
              <a:effectLst/>
            </c:spPr>
            <c:extLst>
              <c:ext xmlns:c16="http://schemas.microsoft.com/office/drawing/2014/chart" uri="{C3380CC4-5D6E-409C-BE32-E72D297353CC}">
                <c16:uniqueId val="{0000003F-DA5E-4A63-9B65-3E72585D5834}"/>
              </c:ext>
            </c:extLst>
          </c:dPt>
          <c:dPt>
            <c:idx val="32"/>
            <c:bubble3D val="0"/>
            <c:spPr>
              <a:solidFill>
                <a:srgbClr val="00ADD8"/>
              </a:solidFill>
              <a:ln w="19050">
                <a:solidFill>
                  <a:schemeClr val="lt1"/>
                </a:solidFill>
              </a:ln>
              <a:effectLst/>
            </c:spPr>
            <c:extLst>
              <c:ext xmlns:c16="http://schemas.microsoft.com/office/drawing/2014/chart" uri="{C3380CC4-5D6E-409C-BE32-E72D297353CC}">
                <c16:uniqueId val="{00000041-DA5E-4A63-9B65-3E72585D5834}"/>
              </c:ext>
            </c:extLst>
          </c:dPt>
          <c:dPt>
            <c:idx val="33"/>
            <c:bubble3D val="0"/>
            <c:spPr>
              <a:solidFill>
                <a:srgbClr val="00ADD8"/>
              </a:solidFill>
              <a:ln w="19050">
                <a:solidFill>
                  <a:schemeClr val="lt1"/>
                </a:solidFill>
              </a:ln>
              <a:effectLst/>
            </c:spPr>
            <c:extLst>
              <c:ext xmlns:c16="http://schemas.microsoft.com/office/drawing/2014/chart" uri="{C3380CC4-5D6E-409C-BE32-E72D297353CC}">
                <c16:uniqueId val="{00000043-DA5E-4A63-9B65-3E72585D5834}"/>
              </c:ext>
            </c:extLst>
          </c:dPt>
          <c:dPt>
            <c:idx val="34"/>
            <c:bubble3D val="0"/>
            <c:spPr>
              <a:solidFill>
                <a:srgbClr val="00ADD8"/>
              </a:solidFill>
              <a:ln w="19050">
                <a:solidFill>
                  <a:schemeClr val="lt1"/>
                </a:solidFill>
              </a:ln>
              <a:effectLst/>
            </c:spPr>
            <c:extLst>
              <c:ext xmlns:c16="http://schemas.microsoft.com/office/drawing/2014/chart" uri="{C3380CC4-5D6E-409C-BE32-E72D297353CC}">
                <c16:uniqueId val="{00000045-DA5E-4A63-9B65-3E72585D5834}"/>
              </c:ext>
            </c:extLst>
          </c:dPt>
          <c:dPt>
            <c:idx val="35"/>
            <c:bubble3D val="0"/>
            <c:spPr>
              <a:solidFill>
                <a:srgbClr val="00ADD8"/>
              </a:solidFill>
              <a:ln w="19050">
                <a:solidFill>
                  <a:schemeClr val="lt1"/>
                </a:solidFill>
              </a:ln>
              <a:effectLst/>
            </c:spPr>
            <c:extLst>
              <c:ext xmlns:c16="http://schemas.microsoft.com/office/drawing/2014/chart" uri="{C3380CC4-5D6E-409C-BE32-E72D297353CC}">
                <c16:uniqueId val="{00000047-DA5E-4A63-9B65-3E72585D5834}"/>
              </c:ext>
            </c:extLst>
          </c:dPt>
          <c:dPt>
            <c:idx val="36"/>
            <c:bubble3D val="0"/>
            <c:spPr>
              <a:solidFill>
                <a:srgbClr val="00ADD8"/>
              </a:solidFill>
              <a:ln w="19050">
                <a:solidFill>
                  <a:schemeClr val="lt1"/>
                </a:solidFill>
              </a:ln>
              <a:effectLst/>
            </c:spPr>
            <c:extLst>
              <c:ext xmlns:c16="http://schemas.microsoft.com/office/drawing/2014/chart" uri="{C3380CC4-5D6E-409C-BE32-E72D297353CC}">
                <c16:uniqueId val="{00000049-DA5E-4A63-9B65-3E72585D5834}"/>
              </c:ext>
            </c:extLst>
          </c:dPt>
          <c:dPt>
            <c:idx val="37"/>
            <c:bubble3D val="0"/>
            <c:spPr>
              <a:solidFill>
                <a:srgbClr val="00ADD8"/>
              </a:solidFill>
              <a:ln w="19050">
                <a:solidFill>
                  <a:schemeClr val="lt1"/>
                </a:solidFill>
              </a:ln>
              <a:effectLst/>
            </c:spPr>
            <c:extLst>
              <c:ext xmlns:c16="http://schemas.microsoft.com/office/drawing/2014/chart" uri="{C3380CC4-5D6E-409C-BE32-E72D297353CC}">
                <c16:uniqueId val="{0000004B-DA5E-4A63-9B65-3E72585D5834}"/>
              </c:ext>
            </c:extLst>
          </c:dPt>
          <c:dPt>
            <c:idx val="38"/>
            <c:bubble3D val="0"/>
            <c:spPr>
              <a:solidFill>
                <a:srgbClr val="00ADD8"/>
              </a:solidFill>
              <a:ln w="19050">
                <a:solidFill>
                  <a:schemeClr val="lt1"/>
                </a:solidFill>
              </a:ln>
              <a:effectLst/>
            </c:spPr>
            <c:extLst>
              <c:ext xmlns:c16="http://schemas.microsoft.com/office/drawing/2014/chart" uri="{C3380CC4-5D6E-409C-BE32-E72D297353CC}">
                <c16:uniqueId val="{0000004D-DA5E-4A63-9B65-3E72585D5834}"/>
              </c:ext>
            </c:extLst>
          </c:dPt>
          <c:dPt>
            <c:idx val="39"/>
            <c:bubble3D val="0"/>
            <c:spPr>
              <a:solidFill>
                <a:srgbClr val="00ADD8"/>
              </a:solidFill>
              <a:ln w="19050">
                <a:solidFill>
                  <a:schemeClr val="lt1"/>
                </a:solidFill>
              </a:ln>
              <a:effectLst/>
            </c:spPr>
            <c:extLst>
              <c:ext xmlns:c16="http://schemas.microsoft.com/office/drawing/2014/chart" uri="{C3380CC4-5D6E-409C-BE32-E72D297353CC}">
                <c16:uniqueId val="{0000004F-DA5E-4A63-9B65-3E72585D5834}"/>
              </c:ext>
            </c:extLst>
          </c:dPt>
          <c:dPt>
            <c:idx val="40"/>
            <c:bubble3D val="0"/>
            <c:spPr>
              <a:solidFill>
                <a:srgbClr val="00ADD8"/>
              </a:solidFill>
              <a:ln w="19050">
                <a:solidFill>
                  <a:schemeClr val="lt1"/>
                </a:solidFill>
              </a:ln>
              <a:effectLst/>
            </c:spPr>
            <c:extLst>
              <c:ext xmlns:c16="http://schemas.microsoft.com/office/drawing/2014/chart" uri="{C3380CC4-5D6E-409C-BE32-E72D297353CC}">
                <c16:uniqueId val="{00000051-DA5E-4A63-9B65-3E72585D5834}"/>
              </c:ext>
            </c:extLst>
          </c:dPt>
          <c:cat>
            <c:strRef>
              <c:f>Worksheet!$F$2:$F$42</c:f>
              <c:strCache>
                <c:ptCount val="41"/>
                <c:pt idx="0">
                  <c:v>Naspers Ltd N</c:v>
                </c:pt>
                <c:pt idx="1">
                  <c:v>BHP Group Plc</c:v>
                </c:pt>
                <c:pt idx="2">
                  <c:v>Anglo American Plc [SA Cross-Listed]</c:v>
                </c:pt>
                <c:pt idx="3">
                  <c:v>Compagnie Financiere Richemont S.A. (South African Un)</c:v>
                </c:pt>
                <c:pt idx="4">
                  <c:v>FirstRand Ltd</c:v>
                </c:pt>
                <c:pt idx="5">
                  <c:v>Standard Bank Group Ltd</c:v>
                </c:pt>
                <c:pt idx="6">
                  <c:v>BRITISH AMERICAN TOBACCO(SJ)</c:v>
                </c:pt>
                <c:pt idx="7">
                  <c:v>Sasol Ltd</c:v>
                </c:pt>
                <c:pt idx="8">
                  <c:v>Mondi PLC.</c:v>
                </c:pt>
                <c:pt idx="9">
                  <c:v>Sanlam Ltd</c:v>
                </c:pt>
                <c:pt idx="10">
                  <c:v>MTN Group Ltd</c:v>
                </c:pt>
                <c:pt idx="11">
                  <c:v>Prosus</c:v>
                </c:pt>
                <c:pt idx="12">
                  <c:v>AngloGold Ashanti Ltd</c:v>
                </c:pt>
                <c:pt idx="13">
                  <c:v>Bid Corporation Limited</c:v>
                </c:pt>
                <c:pt idx="14">
                  <c:v>Impala Platinum</c:v>
                </c:pt>
                <c:pt idx="15">
                  <c:v>Absa Group Ltd</c:v>
                </c:pt>
                <c:pt idx="16">
                  <c:v>Remgro Ltd</c:v>
                </c:pt>
                <c:pt idx="17">
                  <c:v>Capitec Bank Hldgs</c:v>
                </c:pt>
                <c:pt idx="18">
                  <c:v>Vodacom Group Ltd</c:v>
                </c:pt>
                <c:pt idx="19">
                  <c:v>Old Mutual Ltd</c:v>
                </c:pt>
                <c:pt idx="20">
                  <c:v>Sibanye Gold Limited</c:v>
                </c:pt>
                <c:pt idx="21">
                  <c:v>Nedbank Group</c:v>
                </c:pt>
                <c:pt idx="22">
                  <c:v>Gold Fields Ltd</c:v>
                </c:pt>
                <c:pt idx="23">
                  <c:v>Bidvest Group</c:v>
                </c:pt>
                <c:pt idx="24">
                  <c:v>Clicks Group Ltd</c:v>
                </c:pt>
                <c:pt idx="25">
                  <c:v>Anglo American Platinum Ltd</c:v>
                </c:pt>
                <c:pt idx="26">
                  <c:v>Growthpoint Properties</c:v>
                </c:pt>
                <c:pt idx="27">
                  <c:v>RMB Holdings</c:v>
                </c:pt>
                <c:pt idx="28">
                  <c:v>NEPI Rockcastle</c:v>
                </c:pt>
                <c:pt idx="29">
                  <c:v>Investec PLC</c:v>
                </c:pt>
                <c:pt idx="30">
                  <c:v>Shoprite Hldgs Ltd</c:v>
                </c:pt>
                <c:pt idx="31">
                  <c:v>Discovery Ltd</c:v>
                </c:pt>
                <c:pt idx="32">
                  <c:v>MultiChoice Group Limited</c:v>
                </c:pt>
                <c:pt idx="33">
                  <c:v>Woolworth Hldgs</c:v>
                </c:pt>
                <c:pt idx="34">
                  <c:v>Mr Price Group</c:v>
                </c:pt>
                <c:pt idx="35">
                  <c:v>Aspen Pharmacare Holdings Ltd</c:v>
                </c:pt>
                <c:pt idx="36">
                  <c:v>Redefine Properties Ltd</c:v>
                </c:pt>
                <c:pt idx="37">
                  <c:v>PSG Group Ltd</c:v>
                </c:pt>
                <c:pt idx="38">
                  <c:v>Spar Group</c:v>
                </c:pt>
                <c:pt idx="39">
                  <c:v>Tiger Brands Ltd</c:v>
                </c:pt>
                <c:pt idx="40">
                  <c:v>Life Healthcare Group Holdings Ltd.</c:v>
                </c:pt>
              </c:strCache>
            </c:strRef>
          </c:cat>
          <c:val>
            <c:numRef>
              <c:f>Worksheet!$G$2:$G$42</c:f>
              <c:numCache>
                <c:formatCode>\ ###,###,##0.000%</c:formatCode>
                <c:ptCount val="41"/>
                <c:pt idx="0">
                  <c:v>0.116630167227206</c:v>
                </c:pt>
                <c:pt idx="1">
                  <c:v>9.8365339740722896E-2</c:v>
                </c:pt>
                <c:pt idx="2">
                  <c:v>9.2903986672489197E-2</c:v>
                </c:pt>
                <c:pt idx="3">
                  <c:v>8.8670355206185797E-2</c:v>
                </c:pt>
                <c:pt idx="4">
                  <c:v>3.7586503504460397E-2</c:v>
                </c:pt>
                <c:pt idx="5">
                  <c:v>3.5149900947177001E-2</c:v>
                </c:pt>
                <c:pt idx="6">
                  <c:v>2.90564367322475E-2</c:v>
                </c:pt>
                <c:pt idx="7">
                  <c:v>2.4931824685598899E-2</c:v>
                </c:pt>
                <c:pt idx="8">
                  <c:v>2.4811390787353602E-2</c:v>
                </c:pt>
                <c:pt idx="9">
                  <c:v>2.4208181141665099E-2</c:v>
                </c:pt>
                <c:pt idx="10">
                  <c:v>2.3604060519610798E-2</c:v>
                </c:pt>
                <c:pt idx="11">
                  <c:v>2.3568179937336401E-2</c:v>
                </c:pt>
                <c:pt idx="12">
                  <c:v>2.0347869344469E-2</c:v>
                </c:pt>
                <c:pt idx="13">
                  <c:v>1.9312186665765001E-2</c:v>
                </c:pt>
                <c:pt idx="14">
                  <c:v>1.86990564920991E-2</c:v>
                </c:pt>
                <c:pt idx="15">
                  <c:v>1.68317790866588E-2</c:v>
                </c:pt>
                <c:pt idx="16">
                  <c:v>1.6730077354881901E-2</c:v>
                </c:pt>
                <c:pt idx="17">
                  <c:v>1.55432535398093E-2</c:v>
                </c:pt>
                <c:pt idx="18">
                  <c:v>1.43495084006973E-2</c:v>
                </c:pt>
                <c:pt idx="19">
                  <c:v>1.4270793014448E-2</c:v>
                </c:pt>
                <c:pt idx="20">
                  <c:v>1.3569903269591999E-2</c:v>
                </c:pt>
                <c:pt idx="21">
                  <c:v>1.2708644235801699E-2</c:v>
                </c:pt>
                <c:pt idx="22">
                  <c:v>1.25938884085253E-2</c:v>
                </c:pt>
                <c:pt idx="23">
                  <c:v>1.2472265915367301E-2</c:v>
                </c:pt>
                <c:pt idx="24">
                  <c:v>1.1167924001284499E-2</c:v>
                </c:pt>
                <c:pt idx="25">
                  <c:v>1.08259386170528E-2</c:v>
                </c:pt>
                <c:pt idx="26">
                  <c:v>1.0520178063988901E-2</c:v>
                </c:pt>
                <c:pt idx="27">
                  <c:v>1.0163284971252001E-2</c:v>
                </c:pt>
                <c:pt idx="28">
                  <c:v>1.00765845095889E-2</c:v>
                </c:pt>
                <c:pt idx="29">
                  <c:v>9.6426990336774699E-3</c:v>
                </c:pt>
                <c:pt idx="30">
                  <c:v>9.3844533444691607E-3</c:v>
                </c:pt>
                <c:pt idx="31">
                  <c:v>9.0351859632735298E-3</c:v>
                </c:pt>
                <c:pt idx="32">
                  <c:v>8.2308090836016503E-3</c:v>
                </c:pt>
                <c:pt idx="33">
                  <c:v>8.0395320091440105E-3</c:v>
                </c:pt>
                <c:pt idx="34">
                  <c:v>7.7600698088542003E-3</c:v>
                </c:pt>
                <c:pt idx="35">
                  <c:v>7.3626492636155796E-3</c:v>
                </c:pt>
                <c:pt idx="36">
                  <c:v>6.6036715747631704E-3</c:v>
                </c:pt>
                <c:pt idx="37">
                  <c:v>6.4510969559545897E-3</c:v>
                </c:pt>
                <c:pt idx="38">
                  <c:v>6.4479067092402401E-3</c:v>
                </c:pt>
                <c:pt idx="39">
                  <c:v>6.2023637612726402E-3</c:v>
                </c:pt>
                <c:pt idx="40">
                  <c:v>6.07280285811004E-3</c:v>
                </c:pt>
              </c:numCache>
            </c:numRef>
          </c:val>
          <c:extLst>
            <c:ext xmlns:c16="http://schemas.microsoft.com/office/drawing/2014/chart" uri="{C3380CC4-5D6E-409C-BE32-E72D297353CC}">
              <c16:uniqueId val="{00000052-DA5E-4A63-9B65-3E72585D583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55319004607526E-2"/>
          <c:y val="7.4074151327110607E-2"/>
          <c:w val="0.85334951881014875"/>
          <c:h val="0.8416746864975212"/>
        </c:manualLayout>
      </c:layout>
      <c:barChart>
        <c:barDir val="col"/>
        <c:grouping val="clustered"/>
        <c:varyColors val="0"/>
        <c:ser>
          <c:idx val="0"/>
          <c:order val="0"/>
          <c:tx>
            <c:strRef>
              <c:f>Sheet1!$A$18</c:f>
              <c:strCache>
                <c:ptCount val="1"/>
                <c:pt idx="0">
                  <c:v>%</c:v>
                </c:pt>
              </c:strCache>
            </c:strRef>
          </c:tx>
          <c:spPr>
            <a:solidFill>
              <a:srgbClr val="A6192E"/>
            </a:solidFill>
            <a:ln>
              <a:noFill/>
            </a:ln>
            <a:effectLst/>
          </c:spPr>
          <c:invertIfNegative val="0"/>
          <c:dPt>
            <c:idx val="0"/>
            <c:invertIfNegative val="0"/>
            <c:bubble3D val="0"/>
            <c:spPr>
              <a:solidFill>
                <a:srgbClr val="00ADD8"/>
              </a:solidFill>
              <a:ln>
                <a:noFill/>
              </a:ln>
              <a:effectLst/>
            </c:spPr>
            <c:extLst>
              <c:ext xmlns:c16="http://schemas.microsoft.com/office/drawing/2014/chart" uri="{C3380CC4-5D6E-409C-BE32-E72D297353CC}">
                <c16:uniqueId val="{00000002-2420-4900-8FF7-3C5D0AB79B3C}"/>
              </c:ext>
            </c:extLst>
          </c:dPt>
          <c:dPt>
            <c:idx val="1"/>
            <c:invertIfNegative val="0"/>
            <c:bubble3D val="0"/>
            <c:spPr>
              <a:solidFill>
                <a:srgbClr val="002A54"/>
              </a:solidFill>
              <a:ln>
                <a:noFill/>
              </a:ln>
              <a:effectLst/>
              <a:sp3d/>
            </c:spPr>
            <c:extLst>
              <c:ext xmlns:c16="http://schemas.microsoft.com/office/drawing/2014/chart" uri="{C3380CC4-5D6E-409C-BE32-E72D297353CC}">
                <c16:uniqueId val="{00000001-2420-4900-8FF7-3C5D0AB79B3C}"/>
              </c:ext>
            </c:extLst>
          </c:dPt>
          <c:dLbls>
            <c:dLbl>
              <c:idx val="0"/>
              <c:layout>
                <c:manualLayout>
                  <c:x val="8.3333333333333332E-3"/>
                  <c:y val="-1.1208500253257843E-2"/>
                </c:manualLayout>
              </c:layout>
              <c:numFmt formatCode="0%" sourceLinked="0"/>
              <c:spPr>
                <a:noFill/>
                <a:ln>
                  <a:noFill/>
                </a:ln>
                <a:effectLst/>
              </c:spPr>
              <c:txPr>
                <a:bodyPr rot="0" spcFirstLastPara="1" vertOverflow="ellipsis" vert="horz" wrap="square" anchor="ctr" anchorCtr="1"/>
                <a:lstStyle/>
                <a:p>
                  <a:pPr>
                    <a:defRPr sz="1200" b="0" i="0" u="none" strike="noStrike" kern="1200" baseline="0">
                      <a:solidFill>
                        <a:srgbClr val="002A5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20-4900-8FF7-3C5D0AB79B3C}"/>
                </c:ext>
              </c:extLst>
            </c:dLbl>
            <c:dLbl>
              <c:idx val="1"/>
              <c:layout>
                <c:manualLayout>
                  <c:x val="-8.1699346405228761E-4"/>
                  <c:y val="-4.8717594511223138E-4"/>
                </c:manualLayout>
              </c:layout>
              <c:numFmt formatCode="0%" sourceLinked="0"/>
              <c:spPr>
                <a:noFill/>
                <a:ln>
                  <a:noFill/>
                </a:ln>
                <a:effectLst/>
              </c:spPr>
              <c:txPr>
                <a:bodyPr rot="0" spcFirstLastPara="1" vertOverflow="ellipsis" vert="horz" wrap="square" anchor="ctr" anchorCtr="1"/>
                <a:lstStyle/>
                <a:p>
                  <a:pPr>
                    <a:defRPr sz="1200" b="0" i="0" u="none" strike="noStrike" kern="1200" baseline="0">
                      <a:solidFill>
                        <a:srgbClr val="002A5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0343137254901959E-2"/>
                      <c:h val="5.1608187134502922E-2"/>
                    </c:manualLayout>
                  </c15:layout>
                </c:ext>
                <c:ext xmlns:c16="http://schemas.microsoft.com/office/drawing/2014/chart" uri="{C3380CC4-5D6E-409C-BE32-E72D297353CC}">
                  <c16:uniqueId val="{00000001-2420-4900-8FF7-3C5D0AB79B3C}"/>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Sheet1!$B$17:$C$17</c:f>
              <c:strCache>
                <c:ptCount val="2"/>
                <c:pt idx="0">
                  <c:v>Underperformers</c:v>
                </c:pt>
                <c:pt idx="1">
                  <c:v>Outperformers </c:v>
                </c:pt>
              </c:strCache>
            </c:strRef>
          </c:cat>
          <c:val>
            <c:numRef>
              <c:f>Sheet1!$B$18:$C$18</c:f>
              <c:numCache>
                <c:formatCode>0.00%</c:formatCode>
                <c:ptCount val="2"/>
                <c:pt idx="0">
                  <c:v>0.93</c:v>
                </c:pt>
                <c:pt idx="1">
                  <c:v>6.9999999999999951E-2</c:v>
                </c:pt>
              </c:numCache>
            </c:numRef>
          </c:val>
          <c:extLst>
            <c:ext xmlns:c16="http://schemas.microsoft.com/office/drawing/2014/chart" uri="{C3380CC4-5D6E-409C-BE32-E72D297353CC}">
              <c16:uniqueId val="{00000003-2420-4900-8FF7-3C5D0AB79B3C}"/>
            </c:ext>
          </c:extLst>
        </c:ser>
        <c:dLbls>
          <c:showLegendKey val="0"/>
          <c:showVal val="0"/>
          <c:showCatName val="0"/>
          <c:showSerName val="0"/>
          <c:showPercent val="0"/>
          <c:showBubbleSize val="0"/>
        </c:dLbls>
        <c:gapWidth val="150"/>
        <c:axId val="837654344"/>
        <c:axId val="837667792"/>
      </c:barChart>
      <c:catAx>
        <c:axId val="837654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A54"/>
                </a:solidFill>
                <a:latin typeface="+mn-lt"/>
                <a:ea typeface="+mn-ea"/>
                <a:cs typeface="+mn-cs"/>
              </a:defRPr>
            </a:pPr>
            <a:endParaRPr lang="en-US"/>
          </a:p>
        </c:txPr>
        <c:crossAx val="837667792"/>
        <c:crosses val="autoZero"/>
        <c:auto val="1"/>
        <c:lblAlgn val="ctr"/>
        <c:lblOffset val="100"/>
        <c:noMultiLvlLbl val="0"/>
      </c:catAx>
      <c:valAx>
        <c:axId val="837667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A54"/>
                </a:solidFill>
                <a:latin typeface="+mn-lt"/>
                <a:ea typeface="+mn-ea"/>
                <a:cs typeface="+mn-cs"/>
              </a:defRPr>
            </a:pPr>
            <a:endParaRPr lang="en-US"/>
          </a:p>
        </c:txPr>
        <c:crossAx val="83765434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rgbClr val="002A54"/>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573563533031705E-2"/>
          <c:y val="3.613931256160189E-2"/>
          <c:w val="0.90810484663932967"/>
          <c:h val="0.80179782274771727"/>
        </c:manualLayout>
      </c:layout>
      <c:barChart>
        <c:barDir val="col"/>
        <c:grouping val="clustered"/>
        <c:varyColors val="0"/>
        <c:ser>
          <c:idx val="0"/>
          <c:order val="0"/>
          <c:tx>
            <c:strRef>
              <c:f>Sheet1!$C$2</c:f>
              <c:strCache>
                <c:ptCount val="1"/>
                <c:pt idx="0">
                  <c:v>5 Year </c:v>
                </c:pt>
              </c:strCache>
            </c:strRef>
          </c:tx>
          <c:spPr>
            <a:solidFill>
              <a:srgbClr val="00AD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A5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Sheet1!$A$3:$A$13</c:f>
              <c:numCache>
                <c:formatCode>mmm\-yy</c:formatCode>
                <c:ptCount val="11"/>
                <c:pt idx="0">
                  <c:v>41974</c:v>
                </c:pt>
                <c:pt idx="1">
                  <c:v>42156</c:v>
                </c:pt>
                <c:pt idx="2">
                  <c:v>42339</c:v>
                </c:pt>
                <c:pt idx="3">
                  <c:v>42522</c:v>
                </c:pt>
                <c:pt idx="4">
                  <c:v>42705</c:v>
                </c:pt>
                <c:pt idx="5">
                  <c:v>42887</c:v>
                </c:pt>
                <c:pt idx="6">
                  <c:v>43070</c:v>
                </c:pt>
                <c:pt idx="7">
                  <c:v>43252</c:v>
                </c:pt>
                <c:pt idx="8">
                  <c:v>43435</c:v>
                </c:pt>
                <c:pt idx="9">
                  <c:v>43617</c:v>
                </c:pt>
                <c:pt idx="10">
                  <c:v>43800</c:v>
                </c:pt>
              </c:numCache>
            </c:numRef>
          </c:cat>
          <c:val>
            <c:numRef>
              <c:f>Sheet1!$C$3:$C$13</c:f>
              <c:numCache>
                <c:formatCode>0%</c:formatCode>
                <c:ptCount val="11"/>
                <c:pt idx="0">
                  <c:v>0.8468</c:v>
                </c:pt>
                <c:pt idx="1">
                  <c:v>0.90910000000000002</c:v>
                </c:pt>
                <c:pt idx="2">
                  <c:v>0.74580000000000002</c:v>
                </c:pt>
                <c:pt idx="3">
                  <c:v>0.86319999999999997</c:v>
                </c:pt>
                <c:pt idx="4">
                  <c:v>0.76980000000000004</c:v>
                </c:pt>
                <c:pt idx="5">
                  <c:v>0.83720000000000006</c:v>
                </c:pt>
                <c:pt idx="6">
                  <c:v>0.93230000000000002</c:v>
                </c:pt>
                <c:pt idx="7">
                  <c:v>0.91</c:v>
                </c:pt>
                <c:pt idx="8">
                  <c:v>0.88</c:v>
                </c:pt>
                <c:pt idx="9">
                  <c:v>0.9</c:v>
                </c:pt>
                <c:pt idx="10">
                  <c:v>0.93079999999999996</c:v>
                </c:pt>
              </c:numCache>
            </c:numRef>
          </c:val>
          <c:extLst>
            <c:ext xmlns:c16="http://schemas.microsoft.com/office/drawing/2014/chart" uri="{C3380CC4-5D6E-409C-BE32-E72D297353CC}">
              <c16:uniqueId val="{00000000-50F1-40DA-A7EA-65A35E29E092}"/>
            </c:ext>
          </c:extLst>
        </c:ser>
        <c:dLbls>
          <c:showLegendKey val="0"/>
          <c:showVal val="0"/>
          <c:showCatName val="0"/>
          <c:showSerName val="0"/>
          <c:showPercent val="0"/>
          <c:showBubbleSize val="0"/>
        </c:dLbls>
        <c:gapWidth val="0"/>
        <c:overlap val="100"/>
        <c:axId val="322848984"/>
        <c:axId val="322850296"/>
      </c:barChart>
      <c:dateAx>
        <c:axId val="32284898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rgbClr val="002A54"/>
                </a:solidFill>
                <a:latin typeface="+mn-lt"/>
                <a:ea typeface="+mn-ea"/>
                <a:cs typeface="+mn-cs"/>
              </a:defRPr>
            </a:pPr>
            <a:endParaRPr lang="en-US"/>
          </a:p>
        </c:txPr>
        <c:crossAx val="322850296"/>
        <c:crosses val="autoZero"/>
        <c:auto val="1"/>
        <c:lblOffset val="100"/>
        <c:baseTimeUnit val="months"/>
      </c:dateAx>
      <c:valAx>
        <c:axId val="322850296"/>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A54"/>
                </a:solidFill>
                <a:latin typeface="+mn-lt"/>
                <a:ea typeface="+mn-ea"/>
                <a:cs typeface="+mn-cs"/>
              </a:defRPr>
            </a:pPr>
            <a:endParaRPr lang="en-US"/>
          </a:p>
        </c:txPr>
        <c:crossAx val="322848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2A54"/>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rgbClr val="002A54"/>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4.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C96F6-F366-415A-ABF7-4B70CFF849F8}"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ZA"/>
        </a:p>
      </dgm:t>
    </dgm:pt>
    <dgm:pt modelId="{306E78E0-C21C-4EE0-AB6B-47D1810B8459}">
      <dgm:prSet phldrT="[Text]"/>
      <dgm:spPr>
        <a:solidFill>
          <a:srgbClr val="002A54"/>
        </a:solidFill>
      </dgm:spPr>
      <dgm:t>
        <a:bodyPr/>
        <a:lstStyle/>
        <a:p>
          <a:r>
            <a:rPr lang="en-US" b="1" i="0" dirty="0">
              <a:solidFill>
                <a:schemeClr val="bg1"/>
              </a:solidFill>
            </a:rPr>
            <a:t>CTOP50 ETF </a:t>
          </a:r>
          <a:endParaRPr lang="en-ZA" b="1" i="0" dirty="0">
            <a:solidFill>
              <a:schemeClr val="bg1"/>
            </a:solidFill>
          </a:endParaRPr>
        </a:p>
      </dgm:t>
    </dgm:pt>
    <dgm:pt modelId="{E10FE6B3-D465-4A7A-96EC-07EB93A05252}" type="sibTrans" cxnId="{B09D1F74-53F5-4E97-B793-E56EE84C57B9}">
      <dgm:prSet/>
      <dgm:spPr/>
      <dgm:t>
        <a:bodyPr/>
        <a:lstStyle/>
        <a:p>
          <a:endParaRPr lang="en-ZA"/>
        </a:p>
      </dgm:t>
    </dgm:pt>
    <dgm:pt modelId="{7C3A317F-170A-4119-AD89-713E93226527}" type="parTrans" cxnId="{B09D1F74-53F5-4E97-B793-E56EE84C57B9}">
      <dgm:prSet/>
      <dgm:spPr/>
      <dgm:t>
        <a:bodyPr/>
        <a:lstStyle/>
        <a:p>
          <a:endParaRPr lang="en-ZA"/>
        </a:p>
      </dgm:t>
    </dgm:pt>
    <dgm:pt modelId="{1FE4FB78-5CE3-46AB-BEFC-FC99ECA4FF50}" type="pres">
      <dgm:prSet presAssocID="{D8CC96F6-F366-415A-ABF7-4B70CFF849F8}" presName="Name0" presStyleCnt="0">
        <dgm:presLayoutVars>
          <dgm:chMax val="4"/>
          <dgm:resizeHandles val="exact"/>
        </dgm:presLayoutVars>
      </dgm:prSet>
      <dgm:spPr/>
    </dgm:pt>
    <dgm:pt modelId="{A25831B0-6EC5-49AD-A590-0A0BDF7714B1}" type="pres">
      <dgm:prSet presAssocID="{D8CC96F6-F366-415A-ABF7-4B70CFF849F8}" presName="ellipse" presStyleLbl="trBgShp" presStyleIdx="0" presStyleCnt="1" custScaleX="106965" custScaleY="115346" custLinFactY="95354" custLinFactNeighborX="-42984" custLinFactNeighborY="100000"/>
      <dgm:spPr>
        <a:solidFill>
          <a:schemeClr val="bg1">
            <a:alpha val="40000"/>
          </a:schemeClr>
        </a:solidFill>
      </dgm:spPr>
    </dgm:pt>
    <dgm:pt modelId="{EDF45C35-9001-4B91-B561-672241803002}" type="pres">
      <dgm:prSet presAssocID="{D8CC96F6-F366-415A-ABF7-4B70CFF849F8}" presName="arrow1" presStyleLbl="fgShp" presStyleIdx="0" presStyleCnt="1" custScaleX="60592" custScaleY="95707" custLinFactNeighborX="20524" custLinFactNeighborY="-13824"/>
      <dgm:spPr>
        <a:solidFill>
          <a:srgbClr val="002A54"/>
        </a:solidFill>
      </dgm:spPr>
    </dgm:pt>
    <dgm:pt modelId="{357E38EA-9DFE-40E0-9A01-D46AA721B34F}" type="pres">
      <dgm:prSet presAssocID="{D8CC96F6-F366-415A-ABF7-4B70CFF849F8}" presName="rectangle" presStyleLbl="revTx" presStyleIdx="0" presStyleCnt="1" custScaleX="63943" custScaleY="52010" custLinFactNeighborX="5953" custLinFactNeighborY="-17185">
        <dgm:presLayoutVars>
          <dgm:bulletEnabled val="1"/>
        </dgm:presLayoutVars>
      </dgm:prSet>
      <dgm:spPr>
        <a:prstGeom prst="roundRect">
          <a:avLst/>
        </a:prstGeom>
      </dgm:spPr>
    </dgm:pt>
    <dgm:pt modelId="{726A6684-C587-4B4F-8688-A6DC80C533DC}" type="pres">
      <dgm:prSet presAssocID="{D8CC96F6-F366-415A-ABF7-4B70CFF849F8}" presName="funnel" presStyleLbl="trAlignAcc1" presStyleIdx="0" presStyleCnt="1" custScaleX="89877" custScaleY="89769" custLinFactNeighborX="3404" custLinFactNeighborY="1789"/>
      <dgm:spPr>
        <a:solidFill>
          <a:srgbClr val="7FA0B6">
            <a:alpha val="40000"/>
          </a:srgbClr>
        </a:solidFill>
      </dgm:spPr>
    </dgm:pt>
  </dgm:ptLst>
  <dgm:cxnLst>
    <dgm:cxn modelId="{F5D86F1E-77A5-4182-A10E-1F3E697179F4}" type="presOf" srcId="{D8CC96F6-F366-415A-ABF7-4B70CFF849F8}" destId="{1FE4FB78-5CE3-46AB-BEFC-FC99ECA4FF50}" srcOrd="0" destOrd="0" presId="urn:microsoft.com/office/officeart/2005/8/layout/funnel1"/>
    <dgm:cxn modelId="{B09D1F74-53F5-4E97-B793-E56EE84C57B9}" srcId="{D8CC96F6-F366-415A-ABF7-4B70CFF849F8}" destId="{306E78E0-C21C-4EE0-AB6B-47D1810B8459}" srcOrd="0" destOrd="0" parTransId="{7C3A317F-170A-4119-AD89-713E93226527}" sibTransId="{E10FE6B3-D465-4A7A-96EC-07EB93A05252}"/>
    <dgm:cxn modelId="{B411AEE8-4F05-49D3-A41B-E1DF357F5BC6}" type="presOf" srcId="{306E78E0-C21C-4EE0-AB6B-47D1810B8459}" destId="{357E38EA-9DFE-40E0-9A01-D46AA721B34F}" srcOrd="0" destOrd="0" presId="urn:microsoft.com/office/officeart/2005/8/layout/funnel1"/>
    <dgm:cxn modelId="{5FF3FFDF-6521-47B3-BF95-9158BD92C813}" type="presParOf" srcId="{1FE4FB78-5CE3-46AB-BEFC-FC99ECA4FF50}" destId="{A25831B0-6EC5-49AD-A590-0A0BDF7714B1}" srcOrd="0" destOrd="0" presId="urn:microsoft.com/office/officeart/2005/8/layout/funnel1"/>
    <dgm:cxn modelId="{83007E19-D29C-4F91-84D0-516CEB3DA31B}" type="presParOf" srcId="{1FE4FB78-5CE3-46AB-BEFC-FC99ECA4FF50}" destId="{EDF45C35-9001-4B91-B561-672241803002}" srcOrd="1" destOrd="0" presId="urn:microsoft.com/office/officeart/2005/8/layout/funnel1"/>
    <dgm:cxn modelId="{15BC755B-1862-4BFF-831E-C26C685C41FF}" type="presParOf" srcId="{1FE4FB78-5CE3-46AB-BEFC-FC99ECA4FF50}" destId="{357E38EA-9DFE-40E0-9A01-D46AA721B34F}" srcOrd="2" destOrd="0" presId="urn:microsoft.com/office/officeart/2005/8/layout/funnel1"/>
    <dgm:cxn modelId="{A719B69B-2F67-466D-AD89-9F1A213681C1}" type="presParOf" srcId="{1FE4FB78-5CE3-46AB-BEFC-FC99ECA4FF50}" destId="{726A6684-C587-4B4F-8688-A6DC80C533DC}" srcOrd="3" destOrd="0" presId="urn:microsoft.com/office/officeart/2005/8/layout/funnel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2658B5-92B2-4137-81CD-A57445CD2509}" type="doc">
      <dgm:prSet loTypeId="urn:microsoft.com/office/officeart/2005/8/layout/hList7" loCatId="list" qsTypeId="urn:microsoft.com/office/officeart/2005/8/quickstyle/simple1" qsCatId="simple" csTypeId="urn:microsoft.com/office/officeart/2005/8/colors/accent1_2" csCatId="accent1" phldr="1"/>
      <dgm:spPr/>
    </dgm:pt>
    <dgm:pt modelId="{7DD07DB4-2F37-4943-81D6-DCEE521C5E5A}">
      <dgm:prSet phldrT="[Text]"/>
      <dgm:spPr>
        <a:solidFill>
          <a:srgbClr val="A9AD00"/>
        </a:solidFill>
      </dgm:spPr>
      <dgm:t>
        <a:bodyPr/>
        <a:lstStyle/>
        <a:p>
          <a:r>
            <a:rPr lang="en-US" b="1" dirty="0"/>
            <a:t>BID </a:t>
          </a:r>
        </a:p>
        <a:p>
          <a:r>
            <a:rPr lang="en-US" b="1" dirty="0"/>
            <a:t>R9.95</a:t>
          </a:r>
        </a:p>
        <a:p>
          <a:r>
            <a:rPr lang="en-US" dirty="0"/>
            <a:t>Price investor (market maker) willing to </a:t>
          </a:r>
          <a:r>
            <a:rPr lang="en-US" b="1" dirty="0"/>
            <a:t>BUY</a:t>
          </a:r>
          <a:r>
            <a:rPr lang="en-US" dirty="0"/>
            <a:t> ETF for </a:t>
          </a:r>
          <a:endParaRPr lang="en-ZA" dirty="0"/>
        </a:p>
      </dgm:t>
    </dgm:pt>
    <dgm:pt modelId="{CB2DE52A-85BD-4861-BDE0-090B04E858D7}" type="parTrans" cxnId="{3F675641-A2C2-4E91-A7D5-F48E4FB10705}">
      <dgm:prSet/>
      <dgm:spPr/>
      <dgm:t>
        <a:bodyPr/>
        <a:lstStyle/>
        <a:p>
          <a:endParaRPr lang="en-ZA"/>
        </a:p>
      </dgm:t>
    </dgm:pt>
    <dgm:pt modelId="{27BB5479-E38E-4951-B8D4-F85641849CD2}" type="sibTrans" cxnId="{3F675641-A2C2-4E91-A7D5-F48E4FB10705}">
      <dgm:prSet/>
      <dgm:spPr/>
      <dgm:t>
        <a:bodyPr/>
        <a:lstStyle/>
        <a:p>
          <a:endParaRPr lang="en-ZA"/>
        </a:p>
      </dgm:t>
    </dgm:pt>
    <dgm:pt modelId="{785F5F72-B1D4-4E3C-B12A-62105A3C0166}">
      <dgm:prSet phldrT="[Text]"/>
      <dgm:spPr>
        <a:solidFill>
          <a:srgbClr val="00ADD8"/>
        </a:solidFill>
      </dgm:spPr>
      <dgm:t>
        <a:bodyPr/>
        <a:lstStyle/>
        <a:p>
          <a:r>
            <a:rPr lang="en-US" dirty="0"/>
            <a:t>NAV</a:t>
          </a:r>
        </a:p>
        <a:p>
          <a:r>
            <a:rPr lang="en-US" dirty="0"/>
            <a:t>R10.00</a:t>
          </a:r>
        </a:p>
        <a:p>
          <a:r>
            <a:rPr lang="en-US" dirty="0"/>
            <a:t>Fair value </a:t>
          </a:r>
          <a:endParaRPr lang="en-ZA" dirty="0"/>
        </a:p>
      </dgm:t>
    </dgm:pt>
    <dgm:pt modelId="{AAAD12B3-EF0E-454B-97CF-E29C06125C27}" type="parTrans" cxnId="{9A63327B-8398-4D32-AE7C-8FFC201AC4B0}">
      <dgm:prSet/>
      <dgm:spPr/>
      <dgm:t>
        <a:bodyPr/>
        <a:lstStyle/>
        <a:p>
          <a:endParaRPr lang="en-ZA"/>
        </a:p>
      </dgm:t>
    </dgm:pt>
    <dgm:pt modelId="{FCFB5B9D-AEDF-4A42-8E43-C23121AC0530}" type="sibTrans" cxnId="{9A63327B-8398-4D32-AE7C-8FFC201AC4B0}">
      <dgm:prSet/>
      <dgm:spPr/>
      <dgm:t>
        <a:bodyPr/>
        <a:lstStyle/>
        <a:p>
          <a:endParaRPr lang="en-ZA"/>
        </a:p>
      </dgm:t>
    </dgm:pt>
    <dgm:pt modelId="{6AE9E717-6B3E-4318-A3FC-B34C8834CD53}">
      <dgm:prSet phldrT="[Text]"/>
      <dgm:spPr>
        <a:solidFill>
          <a:srgbClr val="A6192E"/>
        </a:solidFill>
      </dgm:spPr>
      <dgm:t>
        <a:bodyPr/>
        <a:lstStyle/>
        <a:p>
          <a:r>
            <a:rPr lang="en-US" b="1" dirty="0"/>
            <a:t>OFFER</a:t>
          </a:r>
        </a:p>
        <a:p>
          <a:r>
            <a:rPr lang="en-US" b="1" dirty="0"/>
            <a:t>R10.05</a:t>
          </a:r>
        </a:p>
        <a:p>
          <a:r>
            <a:rPr lang="en-US" dirty="0"/>
            <a:t>Price investor (market maker) willing </a:t>
          </a:r>
          <a:r>
            <a:rPr lang="en-US" b="1" dirty="0"/>
            <a:t>SELL</a:t>
          </a:r>
          <a:r>
            <a:rPr lang="en-US" dirty="0"/>
            <a:t> ETF for </a:t>
          </a:r>
          <a:endParaRPr lang="en-ZA" dirty="0"/>
        </a:p>
      </dgm:t>
    </dgm:pt>
    <dgm:pt modelId="{C0600871-A3BB-48E7-ABB7-1497B6351AA4}" type="parTrans" cxnId="{CB5269F7-BD28-4E8C-8AC8-EE1C035AAD29}">
      <dgm:prSet/>
      <dgm:spPr/>
      <dgm:t>
        <a:bodyPr/>
        <a:lstStyle/>
        <a:p>
          <a:endParaRPr lang="en-ZA"/>
        </a:p>
      </dgm:t>
    </dgm:pt>
    <dgm:pt modelId="{253AB3C9-8F0D-4D89-BD57-EC0D5BC8F269}" type="sibTrans" cxnId="{CB5269F7-BD28-4E8C-8AC8-EE1C035AAD29}">
      <dgm:prSet/>
      <dgm:spPr/>
      <dgm:t>
        <a:bodyPr/>
        <a:lstStyle/>
        <a:p>
          <a:endParaRPr lang="en-ZA"/>
        </a:p>
      </dgm:t>
    </dgm:pt>
    <dgm:pt modelId="{64B43548-DA9A-48E8-AD7C-51B14F597306}" type="pres">
      <dgm:prSet presAssocID="{BD2658B5-92B2-4137-81CD-A57445CD2509}" presName="Name0" presStyleCnt="0">
        <dgm:presLayoutVars>
          <dgm:dir/>
          <dgm:resizeHandles val="exact"/>
        </dgm:presLayoutVars>
      </dgm:prSet>
      <dgm:spPr/>
    </dgm:pt>
    <dgm:pt modelId="{199427DD-A74C-43F5-87BB-4365B2BF3DBF}" type="pres">
      <dgm:prSet presAssocID="{BD2658B5-92B2-4137-81CD-A57445CD2509}" presName="fgShape" presStyleLbl="fgShp" presStyleIdx="0" presStyleCnt="1" custScaleX="76124" custLinFactNeighborX="-296" custLinFactNeighborY="33333"/>
      <dgm:spPr>
        <a:solidFill>
          <a:srgbClr val="002A54"/>
        </a:solidFill>
      </dgm:spPr>
    </dgm:pt>
    <dgm:pt modelId="{C430EB6A-0C1F-4352-866B-03C77E444F6E}" type="pres">
      <dgm:prSet presAssocID="{BD2658B5-92B2-4137-81CD-A57445CD2509}" presName="linComp" presStyleCnt="0"/>
      <dgm:spPr/>
    </dgm:pt>
    <dgm:pt modelId="{FA02437E-074D-41CF-811A-39F763AF55C9}" type="pres">
      <dgm:prSet presAssocID="{7DD07DB4-2F37-4943-81D6-DCEE521C5E5A}" presName="compNode" presStyleCnt="0"/>
      <dgm:spPr/>
    </dgm:pt>
    <dgm:pt modelId="{8E554FEC-4B83-4863-A6D8-642547B0D346}" type="pres">
      <dgm:prSet presAssocID="{7DD07DB4-2F37-4943-81D6-DCEE521C5E5A}" presName="bkgdShape" presStyleLbl="node1" presStyleIdx="0" presStyleCnt="3" custLinFactNeighborX="-64" custLinFactNeighborY="3253"/>
      <dgm:spPr/>
    </dgm:pt>
    <dgm:pt modelId="{B15D2242-E4C2-4937-88DA-E7B228C7053E}" type="pres">
      <dgm:prSet presAssocID="{7DD07DB4-2F37-4943-81D6-DCEE521C5E5A}" presName="nodeTx" presStyleLbl="node1" presStyleIdx="0" presStyleCnt="3">
        <dgm:presLayoutVars>
          <dgm:bulletEnabled val="1"/>
        </dgm:presLayoutVars>
      </dgm:prSet>
      <dgm:spPr/>
    </dgm:pt>
    <dgm:pt modelId="{9C8E53F5-1B9A-4F42-80F3-BE2A3C0B6AF7}" type="pres">
      <dgm:prSet presAssocID="{7DD07DB4-2F37-4943-81D6-DCEE521C5E5A}" presName="invisiNode" presStyleLbl="node1" presStyleIdx="0" presStyleCnt="3"/>
      <dgm:spPr/>
    </dgm:pt>
    <dgm:pt modelId="{70EE5437-889A-46FC-AD8E-B6E52CC9BA14}" type="pres">
      <dgm:prSet presAssocID="{7DD07DB4-2F37-4943-81D6-DCEE521C5E5A}" presName="imagNode" presStyleLbl="fgImgPlace1" presStyleIdx="0" presStyleCnt="3"/>
      <dgm:spPr>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siness Growth"/>
        </a:ext>
      </dgm:extLst>
    </dgm:pt>
    <dgm:pt modelId="{B6C9740E-3869-42EF-8E9A-F0C1E6E77E19}" type="pres">
      <dgm:prSet presAssocID="{27BB5479-E38E-4951-B8D4-F85641849CD2}" presName="sibTrans" presStyleLbl="sibTrans2D1" presStyleIdx="0" presStyleCnt="0"/>
      <dgm:spPr/>
    </dgm:pt>
    <dgm:pt modelId="{70F0B4CE-850B-42D6-8F8A-9342CB8296A5}" type="pres">
      <dgm:prSet presAssocID="{785F5F72-B1D4-4E3C-B12A-62105A3C0166}" presName="compNode" presStyleCnt="0"/>
      <dgm:spPr/>
    </dgm:pt>
    <dgm:pt modelId="{0E2D9D19-E8D8-4A9F-925E-F61A5CA3973F}" type="pres">
      <dgm:prSet presAssocID="{785F5F72-B1D4-4E3C-B12A-62105A3C0166}" presName="bkgdShape" presStyleLbl="node1" presStyleIdx="1" presStyleCnt="3" custLinFactNeighborY="-345"/>
      <dgm:spPr/>
    </dgm:pt>
    <dgm:pt modelId="{753A969F-610F-4632-9F28-5CA68FC20563}" type="pres">
      <dgm:prSet presAssocID="{785F5F72-B1D4-4E3C-B12A-62105A3C0166}" presName="nodeTx" presStyleLbl="node1" presStyleIdx="1" presStyleCnt="3">
        <dgm:presLayoutVars>
          <dgm:bulletEnabled val="1"/>
        </dgm:presLayoutVars>
      </dgm:prSet>
      <dgm:spPr/>
    </dgm:pt>
    <dgm:pt modelId="{CF1A83CE-8BB6-4583-843F-E3B296462750}" type="pres">
      <dgm:prSet presAssocID="{785F5F72-B1D4-4E3C-B12A-62105A3C0166}" presName="invisiNode" presStyleLbl="node1" presStyleIdx="1" presStyleCnt="3"/>
      <dgm:spPr/>
    </dgm:pt>
    <dgm:pt modelId="{635758AF-92BA-4CA7-9158-FF9621B49A77}" type="pres">
      <dgm:prSet presAssocID="{785F5F72-B1D4-4E3C-B12A-62105A3C0166}"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andshake"/>
        </a:ext>
      </dgm:extLst>
    </dgm:pt>
    <dgm:pt modelId="{02DAEF5B-B21C-445D-91C5-628217AB2883}" type="pres">
      <dgm:prSet presAssocID="{FCFB5B9D-AEDF-4A42-8E43-C23121AC0530}" presName="sibTrans" presStyleLbl="sibTrans2D1" presStyleIdx="0" presStyleCnt="0"/>
      <dgm:spPr/>
    </dgm:pt>
    <dgm:pt modelId="{2EAA86BD-05D7-4520-B6B1-6FCCB1F5E1B3}" type="pres">
      <dgm:prSet presAssocID="{6AE9E717-6B3E-4318-A3FC-B34C8834CD53}" presName="compNode" presStyleCnt="0"/>
      <dgm:spPr/>
    </dgm:pt>
    <dgm:pt modelId="{C2C1C140-1026-46FB-945F-47DC70D274A9}" type="pres">
      <dgm:prSet presAssocID="{6AE9E717-6B3E-4318-A3FC-B34C8834CD53}" presName="bkgdShape" presStyleLbl="node1" presStyleIdx="2" presStyleCnt="3" custLinFactNeighborX="78812" custLinFactNeighborY="85013"/>
      <dgm:spPr/>
    </dgm:pt>
    <dgm:pt modelId="{237D2918-D61B-46AC-A41B-CCBD991D9E82}" type="pres">
      <dgm:prSet presAssocID="{6AE9E717-6B3E-4318-A3FC-B34C8834CD53}" presName="nodeTx" presStyleLbl="node1" presStyleIdx="2" presStyleCnt="3">
        <dgm:presLayoutVars>
          <dgm:bulletEnabled val="1"/>
        </dgm:presLayoutVars>
      </dgm:prSet>
      <dgm:spPr/>
    </dgm:pt>
    <dgm:pt modelId="{41808060-D4E2-44FB-8E06-1258982C4171}" type="pres">
      <dgm:prSet presAssocID="{6AE9E717-6B3E-4318-A3FC-B34C8834CD53}" presName="invisiNode" presStyleLbl="node1" presStyleIdx="2" presStyleCnt="3"/>
      <dgm:spPr/>
    </dgm:pt>
    <dgm:pt modelId="{CD7E15A7-A648-47EA-B415-2D2170CAF01A}" type="pres">
      <dgm:prSet presAssocID="{6AE9E717-6B3E-4318-A3FC-B34C8834CD53}"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usiness Growth RTL"/>
        </a:ext>
      </dgm:extLst>
    </dgm:pt>
  </dgm:ptLst>
  <dgm:cxnLst>
    <dgm:cxn modelId="{B5E5BA14-FF5D-4F1F-8D55-7376069A3F43}" type="presOf" srcId="{7DD07DB4-2F37-4943-81D6-DCEE521C5E5A}" destId="{8E554FEC-4B83-4863-A6D8-642547B0D346}" srcOrd="0" destOrd="0" presId="urn:microsoft.com/office/officeart/2005/8/layout/hList7"/>
    <dgm:cxn modelId="{F8E4F319-7E73-421C-8CEE-CFC65B3871B1}" type="presOf" srcId="{785F5F72-B1D4-4E3C-B12A-62105A3C0166}" destId="{753A969F-610F-4632-9F28-5CA68FC20563}" srcOrd="1" destOrd="0" presId="urn:microsoft.com/office/officeart/2005/8/layout/hList7"/>
    <dgm:cxn modelId="{7D8C3B21-B4AC-4231-A3C3-80C7FDFEE042}" type="presOf" srcId="{6AE9E717-6B3E-4318-A3FC-B34C8834CD53}" destId="{237D2918-D61B-46AC-A41B-CCBD991D9E82}" srcOrd="1" destOrd="0" presId="urn:microsoft.com/office/officeart/2005/8/layout/hList7"/>
    <dgm:cxn modelId="{1338C92A-686D-4E7B-BB34-B5ED0084D8F8}" type="presOf" srcId="{BD2658B5-92B2-4137-81CD-A57445CD2509}" destId="{64B43548-DA9A-48E8-AD7C-51B14F597306}" srcOrd="0" destOrd="0" presId="urn:microsoft.com/office/officeart/2005/8/layout/hList7"/>
    <dgm:cxn modelId="{C1020B2F-A67C-4934-BF6D-C53A391A9E6D}" type="presOf" srcId="{7DD07DB4-2F37-4943-81D6-DCEE521C5E5A}" destId="{B15D2242-E4C2-4937-88DA-E7B228C7053E}" srcOrd="1" destOrd="0" presId="urn:microsoft.com/office/officeart/2005/8/layout/hList7"/>
    <dgm:cxn modelId="{2CE31C60-C039-4577-AA1D-3287E9E98DC3}" type="presOf" srcId="{6AE9E717-6B3E-4318-A3FC-B34C8834CD53}" destId="{C2C1C140-1026-46FB-945F-47DC70D274A9}" srcOrd="0" destOrd="0" presId="urn:microsoft.com/office/officeart/2005/8/layout/hList7"/>
    <dgm:cxn modelId="{3F675641-A2C2-4E91-A7D5-F48E4FB10705}" srcId="{BD2658B5-92B2-4137-81CD-A57445CD2509}" destId="{7DD07DB4-2F37-4943-81D6-DCEE521C5E5A}" srcOrd="0" destOrd="0" parTransId="{CB2DE52A-85BD-4861-BDE0-090B04E858D7}" sibTransId="{27BB5479-E38E-4951-B8D4-F85641849CD2}"/>
    <dgm:cxn modelId="{C62E5670-324A-4B68-B553-256703622D4F}" type="presOf" srcId="{FCFB5B9D-AEDF-4A42-8E43-C23121AC0530}" destId="{02DAEF5B-B21C-445D-91C5-628217AB2883}" srcOrd="0" destOrd="0" presId="urn:microsoft.com/office/officeart/2005/8/layout/hList7"/>
    <dgm:cxn modelId="{9A63327B-8398-4D32-AE7C-8FFC201AC4B0}" srcId="{BD2658B5-92B2-4137-81CD-A57445CD2509}" destId="{785F5F72-B1D4-4E3C-B12A-62105A3C0166}" srcOrd="1" destOrd="0" parTransId="{AAAD12B3-EF0E-454B-97CF-E29C06125C27}" sibTransId="{FCFB5B9D-AEDF-4A42-8E43-C23121AC0530}"/>
    <dgm:cxn modelId="{A6916A91-1248-4DA5-9CBB-77DDE2326A91}" type="presOf" srcId="{27BB5479-E38E-4951-B8D4-F85641849CD2}" destId="{B6C9740E-3869-42EF-8E9A-F0C1E6E77E19}" srcOrd="0" destOrd="0" presId="urn:microsoft.com/office/officeart/2005/8/layout/hList7"/>
    <dgm:cxn modelId="{38FF2EF0-44A4-427F-814B-758FE168755D}" type="presOf" srcId="{785F5F72-B1D4-4E3C-B12A-62105A3C0166}" destId="{0E2D9D19-E8D8-4A9F-925E-F61A5CA3973F}" srcOrd="0" destOrd="0" presId="urn:microsoft.com/office/officeart/2005/8/layout/hList7"/>
    <dgm:cxn modelId="{CB5269F7-BD28-4E8C-8AC8-EE1C035AAD29}" srcId="{BD2658B5-92B2-4137-81CD-A57445CD2509}" destId="{6AE9E717-6B3E-4318-A3FC-B34C8834CD53}" srcOrd="2" destOrd="0" parTransId="{C0600871-A3BB-48E7-ABB7-1497B6351AA4}" sibTransId="{253AB3C9-8F0D-4D89-BD57-EC0D5BC8F269}"/>
    <dgm:cxn modelId="{10D4024A-694F-4289-AF1B-913BD2FBB544}" type="presParOf" srcId="{64B43548-DA9A-48E8-AD7C-51B14F597306}" destId="{199427DD-A74C-43F5-87BB-4365B2BF3DBF}" srcOrd="0" destOrd="0" presId="urn:microsoft.com/office/officeart/2005/8/layout/hList7"/>
    <dgm:cxn modelId="{B47F7979-D7DC-43AD-8581-9C7014FEABC4}" type="presParOf" srcId="{64B43548-DA9A-48E8-AD7C-51B14F597306}" destId="{C430EB6A-0C1F-4352-866B-03C77E444F6E}" srcOrd="1" destOrd="0" presId="urn:microsoft.com/office/officeart/2005/8/layout/hList7"/>
    <dgm:cxn modelId="{D26DC192-AD3D-4E72-86EF-18E7038082DF}" type="presParOf" srcId="{C430EB6A-0C1F-4352-866B-03C77E444F6E}" destId="{FA02437E-074D-41CF-811A-39F763AF55C9}" srcOrd="0" destOrd="0" presId="urn:microsoft.com/office/officeart/2005/8/layout/hList7"/>
    <dgm:cxn modelId="{7027CC20-B3B0-4B59-AC4A-577CCCD6903C}" type="presParOf" srcId="{FA02437E-074D-41CF-811A-39F763AF55C9}" destId="{8E554FEC-4B83-4863-A6D8-642547B0D346}" srcOrd="0" destOrd="0" presId="urn:microsoft.com/office/officeart/2005/8/layout/hList7"/>
    <dgm:cxn modelId="{9BE9D505-C44B-4826-B62F-92B51E211BE9}" type="presParOf" srcId="{FA02437E-074D-41CF-811A-39F763AF55C9}" destId="{B15D2242-E4C2-4937-88DA-E7B228C7053E}" srcOrd="1" destOrd="0" presId="urn:microsoft.com/office/officeart/2005/8/layout/hList7"/>
    <dgm:cxn modelId="{43D56FFA-081C-49AE-89E4-142F85C84E4D}" type="presParOf" srcId="{FA02437E-074D-41CF-811A-39F763AF55C9}" destId="{9C8E53F5-1B9A-4F42-80F3-BE2A3C0B6AF7}" srcOrd="2" destOrd="0" presId="urn:microsoft.com/office/officeart/2005/8/layout/hList7"/>
    <dgm:cxn modelId="{1E7F39DA-78CF-4932-984D-A3BB7B2D1B07}" type="presParOf" srcId="{FA02437E-074D-41CF-811A-39F763AF55C9}" destId="{70EE5437-889A-46FC-AD8E-B6E52CC9BA14}" srcOrd="3" destOrd="0" presId="urn:microsoft.com/office/officeart/2005/8/layout/hList7"/>
    <dgm:cxn modelId="{865F76E0-1B1A-419E-802F-9ACE3AD6426E}" type="presParOf" srcId="{C430EB6A-0C1F-4352-866B-03C77E444F6E}" destId="{B6C9740E-3869-42EF-8E9A-F0C1E6E77E19}" srcOrd="1" destOrd="0" presId="urn:microsoft.com/office/officeart/2005/8/layout/hList7"/>
    <dgm:cxn modelId="{48CC71A9-D29A-4180-B4CB-8E3EA5EE9723}" type="presParOf" srcId="{C430EB6A-0C1F-4352-866B-03C77E444F6E}" destId="{70F0B4CE-850B-42D6-8F8A-9342CB8296A5}" srcOrd="2" destOrd="0" presId="urn:microsoft.com/office/officeart/2005/8/layout/hList7"/>
    <dgm:cxn modelId="{323EBE62-DFE9-4C81-9749-84A553977D76}" type="presParOf" srcId="{70F0B4CE-850B-42D6-8F8A-9342CB8296A5}" destId="{0E2D9D19-E8D8-4A9F-925E-F61A5CA3973F}" srcOrd="0" destOrd="0" presId="urn:microsoft.com/office/officeart/2005/8/layout/hList7"/>
    <dgm:cxn modelId="{171AB6F9-C32E-4F0F-83A6-C724F93BB69E}" type="presParOf" srcId="{70F0B4CE-850B-42D6-8F8A-9342CB8296A5}" destId="{753A969F-610F-4632-9F28-5CA68FC20563}" srcOrd="1" destOrd="0" presId="urn:microsoft.com/office/officeart/2005/8/layout/hList7"/>
    <dgm:cxn modelId="{AA4908BE-B425-441E-A4F0-361EC525E064}" type="presParOf" srcId="{70F0B4CE-850B-42D6-8F8A-9342CB8296A5}" destId="{CF1A83CE-8BB6-4583-843F-E3B296462750}" srcOrd="2" destOrd="0" presId="urn:microsoft.com/office/officeart/2005/8/layout/hList7"/>
    <dgm:cxn modelId="{90D9C1FA-B2CE-4D4C-AC29-9C1192E629DB}" type="presParOf" srcId="{70F0B4CE-850B-42D6-8F8A-9342CB8296A5}" destId="{635758AF-92BA-4CA7-9158-FF9621B49A77}" srcOrd="3" destOrd="0" presId="urn:microsoft.com/office/officeart/2005/8/layout/hList7"/>
    <dgm:cxn modelId="{1BF6BC7B-53F5-40AB-B99B-663C74CAB1ED}" type="presParOf" srcId="{C430EB6A-0C1F-4352-866B-03C77E444F6E}" destId="{02DAEF5B-B21C-445D-91C5-628217AB2883}" srcOrd="3" destOrd="0" presId="urn:microsoft.com/office/officeart/2005/8/layout/hList7"/>
    <dgm:cxn modelId="{C5A1AF65-6E81-4FD0-AF68-FD1CDC8609ED}" type="presParOf" srcId="{C430EB6A-0C1F-4352-866B-03C77E444F6E}" destId="{2EAA86BD-05D7-4520-B6B1-6FCCB1F5E1B3}" srcOrd="4" destOrd="0" presId="urn:microsoft.com/office/officeart/2005/8/layout/hList7"/>
    <dgm:cxn modelId="{7B12AF9A-6F98-49A3-AE0E-A9FA62364356}" type="presParOf" srcId="{2EAA86BD-05D7-4520-B6B1-6FCCB1F5E1B3}" destId="{C2C1C140-1026-46FB-945F-47DC70D274A9}" srcOrd="0" destOrd="0" presId="urn:microsoft.com/office/officeart/2005/8/layout/hList7"/>
    <dgm:cxn modelId="{211CAC6C-5FD6-4A2B-8D65-D8FA9D78685C}" type="presParOf" srcId="{2EAA86BD-05D7-4520-B6B1-6FCCB1F5E1B3}" destId="{237D2918-D61B-46AC-A41B-CCBD991D9E82}" srcOrd="1" destOrd="0" presId="urn:microsoft.com/office/officeart/2005/8/layout/hList7"/>
    <dgm:cxn modelId="{52BAF532-5C11-4AFB-9287-DC70400CDA57}" type="presParOf" srcId="{2EAA86BD-05D7-4520-B6B1-6FCCB1F5E1B3}" destId="{41808060-D4E2-44FB-8E06-1258982C4171}" srcOrd="2" destOrd="0" presId="urn:microsoft.com/office/officeart/2005/8/layout/hList7"/>
    <dgm:cxn modelId="{9FA696CB-C8A5-4BF9-B04B-B67ADC548FCA}" type="presParOf" srcId="{2EAA86BD-05D7-4520-B6B1-6FCCB1F5E1B3}" destId="{CD7E15A7-A648-47EA-B415-2D2170CAF01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831B0-6EC5-49AD-A590-0A0BDF7714B1}">
      <dsp:nvSpPr>
        <dsp:cNvPr id="0" name=""/>
        <dsp:cNvSpPr/>
      </dsp:nvSpPr>
      <dsp:spPr>
        <a:xfrm>
          <a:off x="0" y="2110103"/>
          <a:ext cx="3125766" cy="1170592"/>
        </a:xfrm>
        <a:prstGeom prst="ellipse">
          <a:avLst/>
        </a:prstGeom>
        <a:solidFill>
          <a:schemeClr val="bg1">
            <a:alpha val="40000"/>
          </a:schemeClr>
        </a:solidFill>
        <a:ln>
          <a:noFill/>
        </a:ln>
        <a:effectLst/>
      </dsp:spPr>
      <dsp:style>
        <a:lnRef idx="0">
          <a:scrgbClr r="0" g="0" b="0"/>
        </a:lnRef>
        <a:fillRef idx="1">
          <a:scrgbClr r="0" g="0" b="0"/>
        </a:fillRef>
        <a:effectRef idx="0">
          <a:scrgbClr r="0" g="0" b="0"/>
        </a:effectRef>
        <a:fontRef idx="minor"/>
      </dsp:style>
    </dsp:sp>
    <dsp:sp modelId="{EDF45C35-9001-4B91-B561-672241803002}">
      <dsp:nvSpPr>
        <dsp:cNvPr id="0" name=""/>
        <dsp:cNvSpPr/>
      </dsp:nvSpPr>
      <dsp:spPr>
        <a:xfrm>
          <a:off x="2619993" y="2648123"/>
          <a:ext cx="343147" cy="346887"/>
        </a:xfrm>
        <a:prstGeom prst="downArrow">
          <a:avLst/>
        </a:prstGeom>
        <a:solidFill>
          <a:srgbClr val="002A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7E38EA-9DFE-40E0-9A01-D46AA721B34F}">
      <dsp:nvSpPr>
        <dsp:cNvPr id="0" name=""/>
        <dsp:cNvSpPr/>
      </dsp:nvSpPr>
      <dsp:spPr>
        <a:xfrm>
          <a:off x="1968059" y="3026685"/>
          <a:ext cx="1738198" cy="353454"/>
        </a:xfrm>
        <a:prstGeom prst="roundRect">
          <a:avLst/>
        </a:prstGeom>
        <a:solidFill>
          <a:srgbClr val="002A54"/>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i="0" kern="1200" dirty="0">
              <a:solidFill>
                <a:schemeClr val="bg1"/>
              </a:solidFill>
            </a:rPr>
            <a:t>CTOP50 ETF </a:t>
          </a:r>
          <a:endParaRPr lang="en-ZA" sz="1100" b="1" i="0" kern="1200" dirty="0">
            <a:solidFill>
              <a:schemeClr val="bg1"/>
            </a:solidFill>
          </a:endParaRPr>
        </a:p>
      </dsp:txBody>
      <dsp:txXfrm>
        <a:off x="1985313" y="3043939"/>
        <a:ext cx="1703690" cy="318946"/>
      </dsp:txXfrm>
    </dsp:sp>
    <dsp:sp modelId="{726A6684-C587-4B4F-8688-A6DC80C533DC}">
      <dsp:nvSpPr>
        <dsp:cNvPr id="0" name=""/>
        <dsp:cNvSpPr/>
      </dsp:nvSpPr>
      <dsp:spPr>
        <a:xfrm>
          <a:off x="1358103" y="256002"/>
          <a:ext cx="2850373" cy="2277558"/>
        </a:xfrm>
        <a:prstGeom prst="funnel">
          <a:avLst/>
        </a:prstGeom>
        <a:solidFill>
          <a:srgbClr val="7FA0B6">
            <a:alpha val="4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54FEC-4B83-4863-A6D8-642547B0D346}">
      <dsp:nvSpPr>
        <dsp:cNvPr id="0" name=""/>
        <dsp:cNvSpPr/>
      </dsp:nvSpPr>
      <dsp:spPr>
        <a:xfrm>
          <a:off x="6" y="0"/>
          <a:ext cx="2367313" cy="2451335"/>
        </a:xfrm>
        <a:prstGeom prst="roundRect">
          <a:avLst>
            <a:gd name="adj" fmla="val 10000"/>
          </a:avLst>
        </a:prstGeom>
        <a:solidFill>
          <a:srgbClr val="A9A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BID </a:t>
          </a:r>
        </a:p>
        <a:p>
          <a:pPr marL="0" lvl="0" indent="0" algn="ctr" defTabSz="533400">
            <a:lnSpc>
              <a:spcPct val="90000"/>
            </a:lnSpc>
            <a:spcBef>
              <a:spcPct val="0"/>
            </a:spcBef>
            <a:spcAft>
              <a:spcPct val="35000"/>
            </a:spcAft>
            <a:buNone/>
          </a:pPr>
          <a:r>
            <a:rPr lang="en-US" sz="1200" b="1" kern="1200" dirty="0"/>
            <a:t>R9.95</a:t>
          </a:r>
        </a:p>
        <a:p>
          <a:pPr marL="0" lvl="0" indent="0" algn="ctr" defTabSz="533400">
            <a:lnSpc>
              <a:spcPct val="90000"/>
            </a:lnSpc>
            <a:spcBef>
              <a:spcPct val="0"/>
            </a:spcBef>
            <a:spcAft>
              <a:spcPct val="35000"/>
            </a:spcAft>
            <a:buNone/>
          </a:pPr>
          <a:r>
            <a:rPr lang="en-US" sz="1200" kern="1200" dirty="0"/>
            <a:t>Price investor (market maker) willing to </a:t>
          </a:r>
          <a:r>
            <a:rPr lang="en-US" sz="1200" b="1" kern="1200" dirty="0"/>
            <a:t>BUY</a:t>
          </a:r>
          <a:r>
            <a:rPr lang="en-US" sz="1200" kern="1200" dirty="0"/>
            <a:t> ETF for </a:t>
          </a:r>
          <a:endParaRPr lang="en-ZA" sz="1200" kern="1200" dirty="0"/>
        </a:p>
      </dsp:txBody>
      <dsp:txXfrm>
        <a:off x="6" y="980534"/>
        <a:ext cx="2367313" cy="980534"/>
      </dsp:txXfrm>
    </dsp:sp>
    <dsp:sp modelId="{70EE5437-889A-46FC-AD8E-B6E52CC9BA14}">
      <dsp:nvSpPr>
        <dsp:cNvPr id="0" name=""/>
        <dsp:cNvSpPr/>
      </dsp:nvSpPr>
      <dsp:spPr>
        <a:xfrm>
          <a:off x="777031" y="147080"/>
          <a:ext cx="816294" cy="81629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2D9D19-E8D8-4A9F-925E-F61A5CA3973F}">
      <dsp:nvSpPr>
        <dsp:cNvPr id="0" name=""/>
        <dsp:cNvSpPr/>
      </dsp:nvSpPr>
      <dsp:spPr>
        <a:xfrm>
          <a:off x="2439854" y="0"/>
          <a:ext cx="2367313" cy="2451335"/>
        </a:xfrm>
        <a:prstGeom prst="roundRect">
          <a:avLst>
            <a:gd name="adj" fmla="val 10000"/>
          </a:avLst>
        </a:prstGeom>
        <a:solidFill>
          <a:srgbClr val="00AD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NAV</a:t>
          </a:r>
        </a:p>
        <a:p>
          <a:pPr marL="0" lvl="0" indent="0" algn="ctr" defTabSz="533400">
            <a:lnSpc>
              <a:spcPct val="90000"/>
            </a:lnSpc>
            <a:spcBef>
              <a:spcPct val="0"/>
            </a:spcBef>
            <a:spcAft>
              <a:spcPct val="35000"/>
            </a:spcAft>
            <a:buNone/>
          </a:pPr>
          <a:r>
            <a:rPr lang="en-US" sz="1200" kern="1200" dirty="0"/>
            <a:t>R10.00</a:t>
          </a:r>
        </a:p>
        <a:p>
          <a:pPr marL="0" lvl="0" indent="0" algn="ctr" defTabSz="533400">
            <a:lnSpc>
              <a:spcPct val="90000"/>
            </a:lnSpc>
            <a:spcBef>
              <a:spcPct val="0"/>
            </a:spcBef>
            <a:spcAft>
              <a:spcPct val="35000"/>
            </a:spcAft>
            <a:buNone/>
          </a:pPr>
          <a:r>
            <a:rPr lang="en-US" sz="1200" kern="1200" dirty="0"/>
            <a:t>Fair value </a:t>
          </a:r>
          <a:endParaRPr lang="en-ZA" sz="1200" kern="1200" dirty="0"/>
        </a:p>
      </dsp:txBody>
      <dsp:txXfrm>
        <a:off x="2439854" y="980534"/>
        <a:ext cx="2367313" cy="980534"/>
      </dsp:txXfrm>
    </dsp:sp>
    <dsp:sp modelId="{635758AF-92BA-4CA7-9158-FF9621B49A77}">
      <dsp:nvSpPr>
        <dsp:cNvPr id="0" name=""/>
        <dsp:cNvSpPr/>
      </dsp:nvSpPr>
      <dsp:spPr>
        <a:xfrm>
          <a:off x="3215364" y="147080"/>
          <a:ext cx="816294" cy="81629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C1C140-1026-46FB-945F-47DC70D274A9}">
      <dsp:nvSpPr>
        <dsp:cNvPr id="0" name=""/>
        <dsp:cNvSpPr/>
      </dsp:nvSpPr>
      <dsp:spPr>
        <a:xfrm>
          <a:off x="4879709" y="0"/>
          <a:ext cx="2367313" cy="2451335"/>
        </a:xfrm>
        <a:prstGeom prst="roundRect">
          <a:avLst>
            <a:gd name="adj" fmla="val 10000"/>
          </a:avLst>
        </a:prstGeom>
        <a:solidFill>
          <a:srgbClr val="A619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OFFER</a:t>
          </a:r>
        </a:p>
        <a:p>
          <a:pPr marL="0" lvl="0" indent="0" algn="ctr" defTabSz="533400">
            <a:lnSpc>
              <a:spcPct val="90000"/>
            </a:lnSpc>
            <a:spcBef>
              <a:spcPct val="0"/>
            </a:spcBef>
            <a:spcAft>
              <a:spcPct val="35000"/>
            </a:spcAft>
            <a:buNone/>
          </a:pPr>
          <a:r>
            <a:rPr lang="en-US" sz="1200" b="1" kern="1200" dirty="0"/>
            <a:t>R10.05</a:t>
          </a:r>
        </a:p>
        <a:p>
          <a:pPr marL="0" lvl="0" indent="0" algn="ctr" defTabSz="533400">
            <a:lnSpc>
              <a:spcPct val="90000"/>
            </a:lnSpc>
            <a:spcBef>
              <a:spcPct val="0"/>
            </a:spcBef>
            <a:spcAft>
              <a:spcPct val="35000"/>
            </a:spcAft>
            <a:buNone/>
          </a:pPr>
          <a:r>
            <a:rPr lang="en-US" sz="1200" kern="1200" dirty="0"/>
            <a:t>Price investor (market maker) willing </a:t>
          </a:r>
          <a:r>
            <a:rPr lang="en-US" sz="1200" b="1" kern="1200" dirty="0"/>
            <a:t>SELL</a:t>
          </a:r>
          <a:r>
            <a:rPr lang="en-US" sz="1200" kern="1200" dirty="0"/>
            <a:t> ETF for </a:t>
          </a:r>
          <a:endParaRPr lang="en-ZA" sz="1200" kern="1200" dirty="0"/>
        </a:p>
      </dsp:txBody>
      <dsp:txXfrm>
        <a:off x="4879709" y="980534"/>
        <a:ext cx="2367313" cy="980534"/>
      </dsp:txXfrm>
    </dsp:sp>
    <dsp:sp modelId="{CD7E15A7-A648-47EA-B415-2D2170CAF01A}">
      <dsp:nvSpPr>
        <dsp:cNvPr id="0" name=""/>
        <dsp:cNvSpPr/>
      </dsp:nvSpPr>
      <dsp:spPr>
        <a:xfrm>
          <a:off x="5653697" y="147080"/>
          <a:ext cx="816294" cy="81629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9427DD-A74C-43F5-87BB-4365B2BF3DBF}">
      <dsp:nvSpPr>
        <dsp:cNvPr id="0" name=""/>
        <dsp:cNvSpPr/>
      </dsp:nvSpPr>
      <dsp:spPr>
        <a:xfrm>
          <a:off x="1066083" y="2083633"/>
          <a:ext cx="5075385" cy="367700"/>
        </a:xfrm>
        <a:prstGeom prst="leftRightArrow">
          <a:avLst/>
        </a:prstGeom>
        <a:solidFill>
          <a:srgbClr val="002A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0.08782</cdr:x>
      <cdr:y>0</cdr:y>
    </cdr:from>
    <cdr:to>
      <cdr:x>0.90116</cdr:x>
      <cdr:y>0.09621</cdr:y>
    </cdr:to>
    <cdr:sp macro="" textlink="">
      <cdr:nvSpPr>
        <cdr:cNvPr id="2" name="TextBox 2">
          <a:extLst xmlns:a="http://schemas.openxmlformats.org/drawingml/2006/main">
            <a:ext uri="{FF2B5EF4-FFF2-40B4-BE49-F238E27FC236}">
              <a16:creationId xmlns:a16="http://schemas.microsoft.com/office/drawing/2014/main" id="{A7E4EE3A-DD67-4A88-A4C9-1D22ECF5430F}"/>
            </a:ext>
          </a:extLst>
        </cdr:cNvPr>
        <cdr:cNvSpPr txBox="1"/>
      </cdr:nvSpPr>
      <cdr:spPr>
        <a:xfrm xmlns:a="http://schemas.openxmlformats.org/drawingml/2006/main">
          <a:off x="304954" y="-1917975"/>
          <a:ext cx="282422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err="1">
              <a:solidFill>
                <a:srgbClr val="002A54"/>
              </a:solidFill>
            </a:rPr>
            <a:t>CoreShares</a:t>
          </a:r>
          <a:r>
            <a:rPr lang="en-US" b="1" dirty="0">
              <a:solidFill>
                <a:srgbClr val="002A54"/>
              </a:solidFill>
            </a:rPr>
            <a:t> Top 50 ETF</a:t>
          </a:r>
          <a:endParaRPr lang="en-ZA" b="1" dirty="0">
            <a:solidFill>
              <a:srgbClr val="002A54"/>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52" tIns="47377" rIns="94752" bIns="47377" rtlCol="0"/>
          <a:lstStyle>
            <a:lvl1pPr algn="l">
              <a:defRPr sz="1200"/>
            </a:lvl1pPr>
          </a:lstStyle>
          <a:p>
            <a:endParaRPr lang="en-ZA"/>
          </a:p>
        </p:txBody>
      </p:sp>
      <p:sp>
        <p:nvSpPr>
          <p:cNvPr id="3" name="Date Placeholder 2"/>
          <p:cNvSpPr>
            <a:spLocks noGrp="1"/>
          </p:cNvSpPr>
          <p:nvPr>
            <p:ph type="dt" sz="quarter" idx="1"/>
          </p:nvPr>
        </p:nvSpPr>
        <p:spPr>
          <a:xfrm>
            <a:off x="4020507" y="0"/>
            <a:ext cx="3077137" cy="512222"/>
          </a:xfrm>
          <a:prstGeom prst="rect">
            <a:avLst/>
          </a:prstGeom>
        </p:spPr>
        <p:txBody>
          <a:bodyPr vert="horz" lIns="94752" tIns="47377" rIns="94752" bIns="47377" rtlCol="0"/>
          <a:lstStyle>
            <a:lvl1pPr algn="r">
              <a:defRPr sz="1200"/>
            </a:lvl1pPr>
          </a:lstStyle>
          <a:p>
            <a:fld id="{DE5B7393-5D0B-4012-B885-B6CB01FE87E4}" type="datetimeFigureOut">
              <a:rPr lang="en-ZA" smtClean="0"/>
              <a:t>2020/10/05</a:t>
            </a:fld>
            <a:endParaRPr lang="en-ZA"/>
          </a:p>
        </p:txBody>
      </p:sp>
      <p:sp>
        <p:nvSpPr>
          <p:cNvPr id="4" name="Footer Placeholder 3"/>
          <p:cNvSpPr>
            <a:spLocks noGrp="1"/>
          </p:cNvSpPr>
          <p:nvPr>
            <p:ph type="ftr" sz="quarter" idx="2"/>
          </p:nvPr>
        </p:nvSpPr>
        <p:spPr>
          <a:xfrm>
            <a:off x="0" y="9720755"/>
            <a:ext cx="3077137" cy="512222"/>
          </a:xfrm>
          <a:prstGeom prst="rect">
            <a:avLst/>
          </a:prstGeom>
        </p:spPr>
        <p:txBody>
          <a:bodyPr vert="horz" lIns="94752" tIns="47377" rIns="94752" bIns="47377" rtlCol="0" anchor="b"/>
          <a:lstStyle>
            <a:lvl1pPr algn="l">
              <a:defRPr sz="1200"/>
            </a:lvl1pPr>
          </a:lstStyle>
          <a:p>
            <a:endParaRPr lang="en-ZA"/>
          </a:p>
        </p:txBody>
      </p:sp>
      <p:sp>
        <p:nvSpPr>
          <p:cNvPr id="5" name="Slide Number Placeholder 4"/>
          <p:cNvSpPr>
            <a:spLocks noGrp="1"/>
          </p:cNvSpPr>
          <p:nvPr>
            <p:ph type="sldNum" sz="quarter" idx="3"/>
          </p:nvPr>
        </p:nvSpPr>
        <p:spPr>
          <a:xfrm>
            <a:off x="4020507" y="9720755"/>
            <a:ext cx="3077137" cy="512222"/>
          </a:xfrm>
          <a:prstGeom prst="rect">
            <a:avLst/>
          </a:prstGeom>
        </p:spPr>
        <p:txBody>
          <a:bodyPr vert="horz" lIns="94752" tIns="47377" rIns="94752" bIns="47377" rtlCol="0" anchor="b"/>
          <a:lstStyle>
            <a:lvl1pPr algn="r">
              <a:defRPr sz="1200"/>
            </a:lvl1pPr>
          </a:lstStyle>
          <a:p>
            <a:fld id="{535CD193-335A-4042-AA54-A556155807FA}" type="slidenum">
              <a:rPr lang="en-ZA" smtClean="0"/>
              <a:t>‹#›</a:t>
            </a:fld>
            <a:endParaRPr lang="en-ZA"/>
          </a:p>
        </p:txBody>
      </p:sp>
    </p:spTree>
    <p:extLst>
      <p:ext uri="{BB962C8B-B14F-4D97-AF65-F5344CB8AC3E}">
        <p14:creationId xmlns:p14="http://schemas.microsoft.com/office/powerpoint/2010/main" val="25872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6363" cy="511730"/>
          </a:xfrm>
          <a:prstGeom prst="rect">
            <a:avLst/>
          </a:prstGeom>
        </p:spPr>
        <p:txBody>
          <a:bodyPr vert="horz" lIns="94752" tIns="47377" rIns="94752" bIns="47377" rtlCol="0"/>
          <a:lstStyle>
            <a:lvl1pPr algn="l">
              <a:defRPr sz="1200"/>
            </a:lvl1pPr>
          </a:lstStyle>
          <a:p>
            <a:endParaRPr lang="en-ZA"/>
          </a:p>
        </p:txBody>
      </p:sp>
      <p:sp>
        <p:nvSpPr>
          <p:cNvPr id="3" name="Date Placeholder 2"/>
          <p:cNvSpPr>
            <a:spLocks noGrp="1"/>
          </p:cNvSpPr>
          <p:nvPr>
            <p:ph type="dt" idx="1"/>
          </p:nvPr>
        </p:nvSpPr>
        <p:spPr>
          <a:xfrm>
            <a:off x="4021296" y="2"/>
            <a:ext cx="3076363" cy="511730"/>
          </a:xfrm>
          <a:prstGeom prst="rect">
            <a:avLst/>
          </a:prstGeom>
        </p:spPr>
        <p:txBody>
          <a:bodyPr vert="horz" lIns="94752" tIns="47377" rIns="94752" bIns="47377" rtlCol="0"/>
          <a:lstStyle>
            <a:lvl1pPr algn="r">
              <a:defRPr sz="1200"/>
            </a:lvl1pPr>
          </a:lstStyle>
          <a:p>
            <a:fld id="{9BB01EC2-1D1D-4EE3-9B31-D69FADFDF59E}" type="datetimeFigureOut">
              <a:rPr lang="en-ZA" smtClean="0"/>
              <a:t>2020/10/05</a:t>
            </a:fld>
            <a:endParaRPr lang="en-ZA"/>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2" tIns="47377" rIns="94752" bIns="47377" rtlCol="0" anchor="ctr"/>
          <a:lstStyle/>
          <a:p>
            <a:endParaRPr lang="en-ZA"/>
          </a:p>
        </p:txBody>
      </p:sp>
      <p:sp>
        <p:nvSpPr>
          <p:cNvPr id="5" name="Notes Placeholder 4"/>
          <p:cNvSpPr>
            <a:spLocks noGrp="1"/>
          </p:cNvSpPr>
          <p:nvPr>
            <p:ph type="body" sz="quarter" idx="3"/>
          </p:nvPr>
        </p:nvSpPr>
        <p:spPr>
          <a:xfrm>
            <a:off x="709931" y="4861443"/>
            <a:ext cx="5679440" cy="4605576"/>
          </a:xfrm>
          <a:prstGeom prst="rect">
            <a:avLst/>
          </a:prstGeom>
        </p:spPr>
        <p:txBody>
          <a:bodyPr vert="horz" lIns="94752" tIns="47377" rIns="94752" bIns="473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2" y="9721107"/>
            <a:ext cx="3076363" cy="511730"/>
          </a:xfrm>
          <a:prstGeom prst="rect">
            <a:avLst/>
          </a:prstGeom>
        </p:spPr>
        <p:txBody>
          <a:bodyPr vert="horz" lIns="94752" tIns="47377" rIns="94752" bIns="47377" rtlCol="0" anchor="b"/>
          <a:lstStyle>
            <a:lvl1pPr algn="l">
              <a:defRPr sz="1200"/>
            </a:lvl1pPr>
          </a:lstStyle>
          <a:p>
            <a:endParaRPr lang="en-ZA"/>
          </a:p>
        </p:txBody>
      </p:sp>
      <p:sp>
        <p:nvSpPr>
          <p:cNvPr id="7" name="Slide Number Placeholder 6"/>
          <p:cNvSpPr>
            <a:spLocks noGrp="1"/>
          </p:cNvSpPr>
          <p:nvPr>
            <p:ph type="sldNum" sz="quarter" idx="5"/>
          </p:nvPr>
        </p:nvSpPr>
        <p:spPr>
          <a:xfrm>
            <a:off x="4021296" y="9721107"/>
            <a:ext cx="3076363" cy="511730"/>
          </a:xfrm>
          <a:prstGeom prst="rect">
            <a:avLst/>
          </a:prstGeom>
        </p:spPr>
        <p:txBody>
          <a:bodyPr vert="horz" lIns="94752" tIns="47377" rIns="94752" bIns="47377" rtlCol="0" anchor="b"/>
          <a:lstStyle>
            <a:lvl1pPr algn="r">
              <a:defRPr sz="1200"/>
            </a:lvl1pPr>
          </a:lstStyle>
          <a:p>
            <a:fld id="{C9BE28C7-522C-405A-BEF1-5C469C62E4E0}" type="slidenum">
              <a:rPr lang="en-ZA" smtClean="0"/>
              <a:t>‹#›</a:t>
            </a:fld>
            <a:endParaRPr lang="en-ZA"/>
          </a:p>
        </p:txBody>
      </p:sp>
    </p:spTree>
    <p:extLst>
      <p:ext uri="{BB962C8B-B14F-4D97-AF65-F5344CB8AC3E}">
        <p14:creationId xmlns:p14="http://schemas.microsoft.com/office/powerpoint/2010/main" val="249197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76516" indent="-298660">
              <a:defRPr sz="2500">
                <a:solidFill>
                  <a:schemeClr val="tx1"/>
                </a:solidFill>
                <a:latin typeface="Arial" charset="0"/>
                <a:ea typeface="MS PGothic" pitchFamily="34" charset="-128"/>
              </a:defRPr>
            </a:lvl2pPr>
            <a:lvl3pPr marL="1194641" indent="-238929">
              <a:defRPr sz="2500">
                <a:solidFill>
                  <a:schemeClr val="tx1"/>
                </a:solidFill>
                <a:latin typeface="Arial" charset="0"/>
                <a:ea typeface="MS PGothic" pitchFamily="34" charset="-128"/>
              </a:defRPr>
            </a:lvl3pPr>
            <a:lvl4pPr marL="1672497" indent="-238929">
              <a:defRPr sz="2500">
                <a:solidFill>
                  <a:schemeClr val="tx1"/>
                </a:solidFill>
                <a:latin typeface="Arial" charset="0"/>
                <a:ea typeface="MS PGothic" pitchFamily="34" charset="-128"/>
              </a:defRPr>
            </a:lvl4pPr>
            <a:lvl5pPr marL="2150353" indent="-238929">
              <a:defRPr sz="2500">
                <a:solidFill>
                  <a:schemeClr val="tx1"/>
                </a:solidFill>
                <a:latin typeface="Arial" charset="0"/>
                <a:ea typeface="MS PGothic" pitchFamily="34" charset="-128"/>
              </a:defRPr>
            </a:lvl5pPr>
            <a:lvl6pPr marL="2628209" indent="-238929" eaLnBrk="0" fontAlgn="base" hangingPunct="0">
              <a:spcBef>
                <a:spcPct val="0"/>
              </a:spcBef>
              <a:spcAft>
                <a:spcPct val="0"/>
              </a:spcAft>
              <a:defRPr sz="2500">
                <a:solidFill>
                  <a:schemeClr val="tx1"/>
                </a:solidFill>
                <a:latin typeface="Arial" charset="0"/>
                <a:ea typeface="MS PGothic" pitchFamily="34" charset="-128"/>
              </a:defRPr>
            </a:lvl6pPr>
            <a:lvl7pPr marL="3106065" indent="-238929" eaLnBrk="0" fontAlgn="base" hangingPunct="0">
              <a:spcBef>
                <a:spcPct val="0"/>
              </a:spcBef>
              <a:spcAft>
                <a:spcPct val="0"/>
              </a:spcAft>
              <a:defRPr sz="2500">
                <a:solidFill>
                  <a:schemeClr val="tx1"/>
                </a:solidFill>
                <a:latin typeface="Arial" charset="0"/>
                <a:ea typeface="MS PGothic" pitchFamily="34" charset="-128"/>
              </a:defRPr>
            </a:lvl7pPr>
            <a:lvl8pPr marL="3583921" indent="-238929" eaLnBrk="0" fontAlgn="base" hangingPunct="0">
              <a:spcBef>
                <a:spcPct val="0"/>
              </a:spcBef>
              <a:spcAft>
                <a:spcPct val="0"/>
              </a:spcAft>
              <a:defRPr sz="2500">
                <a:solidFill>
                  <a:schemeClr val="tx1"/>
                </a:solidFill>
                <a:latin typeface="Arial" charset="0"/>
                <a:ea typeface="MS PGothic" pitchFamily="34" charset="-128"/>
              </a:defRPr>
            </a:lvl8pPr>
            <a:lvl9pPr marL="4061777" indent="-238929" eaLnBrk="0" fontAlgn="base" hangingPunct="0">
              <a:spcBef>
                <a:spcPct val="0"/>
              </a:spcBef>
              <a:spcAft>
                <a:spcPct val="0"/>
              </a:spcAft>
              <a:defRPr sz="2500">
                <a:solidFill>
                  <a:schemeClr val="tx1"/>
                </a:solidFill>
                <a:latin typeface="Arial"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62D88E1-9B5E-4AB2-B839-EC9301684C10}" type="slidenum">
              <a:rPr kumimoji="0" lang="en-US" altLang="en-US" sz="1300" b="0" i="0" u="none" strike="noStrike" kern="1200" cap="none" spc="0" normalizeH="0" baseline="0" noProof="0">
                <a:ln>
                  <a:noFill/>
                </a:ln>
                <a:solidFill>
                  <a:prstClr val="black"/>
                </a:solidFill>
                <a:effectLst/>
                <a:uLnTx/>
                <a:uFillTx/>
                <a:latin typeface="Arial"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3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
        <p:nvSpPr>
          <p:cNvPr id="26627" name="Rectangle 2"/>
          <p:cNvSpPr>
            <a:spLocks noGrp="1" noRot="1" noChangeAspect="1" noChangeArrowheads="1" noTextEdit="1"/>
          </p:cNvSpPr>
          <p:nvPr>
            <p:ph type="sldImg"/>
          </p:nvPr>
        </p:nvSpPr>
        <p:spPr>
          <a:xfrm>
            <a:off x="1120775" y="212725"/>
            <a:ext cx="4518025" cy="3389313"/>
          </a:xfrm>
          <a:ln/>
        </p:spPr>
      </p:sp>
      <p:sp>
        <p:nvSpPr>
          <p:cNvPr id="26628" name="Rectangle 3"/>
          <p:cNvSpPr>
            <a:spLocks noGrp="1" noChangeArrowheads="1"/>
          </p:cNvSpPr>
          <p:nvPr>
            <p:ph type="body" idx="1"/>
          </p:nvPr>
        </p:nvSpPr>
        <p:spPr>
          <a:xfrm>
            <a:off x="414813" y="3744450"/>
            <a:ext cx="5791341" cy="40280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54" tIns="49079" rIns="98154" bIns="49079"/>
          <a:lstStyle/>
          <a:p>
            <a:pPr defTabSz="1012126"/>
            <a:endParaRPr lang="en-US" sz="1100" dirty="0"/>
          </a:p>
        </p:txBody>
      </p:sp>
    </p:spTree>
    <p:extLst>
      <p:ext uri="{BB962C8B-B14F-4D97-AF65-F5344CB8AC3E}">
        <p14:creationId xmlns:p14="http://schemas.microsoft.com/office/powerpoint/2010/main" val="63244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latin typeface="Arial" pitchFamily="34" charset="0"/>
              <a:ea typeface="ＭＳ Ｐゴシック" pitchFamily="34" charset="-128"/>
            </a:endParaRPr>
          </a:p>
        </p:txBody>
      </p:sp>
    </p:spTree>
    <p:extLst>
      <p:ext uri="{BB962C8B-B14F-4D97-AF65-F5344CB8AC3E}">
        <p14:creationId xmlns:p14="http://schemas.microsoft.com/office/powerpoint/2010/main" val="199495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03016" y="2995333"/>
            <a:ext cx="6355183" cy="667967"/>
          </a:xfrm>
          <a:prstGeom prst="rect">
            <a:avLst/>
          </a:prstGeom>
          <a:noFill/>
          <a:ln>
            <a:noFill/>
          </a:ln>
        </p:spPr>
        <p:txBody>
          <a:bodyPr/>
          <a:lstStyle>
            <a:lvl1pPr algn="l">
              <a:defRPr sz="3600">
                <a:solidFill>
                  <a:schemeClr val="bg1"/>
                </a:solidFill>
                <a:latin typeface="Trebuchet MS"/>
                <a:cs typeface="Trebuchet MS"/>
              </a:defRPr>
            </a:lvl1pPr>
          </a:lstStyle>
          <a:p>
            <a:r>
              <a:rPr lang="en-US" dirty="0"/>
              <a:t>DIVIDER PAGE TITLE</a:t>
            </a:r>
          </a:p>
        </p:txBody>
      </p:sp>
    </p:spTree>
    <p:extLst>
      <p:ext uri="{BB962C8B-B14F-4D97-AF65-F5344CB8AC3E}">
        <p14:creationId xmlns:p14="http://schemas.microsoft.com/office/powerpoint/2010/main" val="199488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800" y="671512"/>
            <a:ext cx="8021638" cy="741363"/>
          </a:xfrm>
        </p:spPr>
        <p:txBody>
          <a:bodyPr/>
          <a:lstStyle/>
          <a:p>
            <a:r>
              <a:rPr lang="en-US" dirty="0"/>
              <a:t>CLICK TO EDIT MASTER TITLE STYLE</a:t>
            </a:r>
          </a:p>
        </p:txBody>
      </p:sp>
    </p:spTree>
    <p:extLst>
      <p:ext uri="{BB962C8B-B14F-4D97-AF65-F5344CB8AC3E}">
        <p14:creationId xmlns:p14="http://schemas.microsoft.com/office/powerpoint/2010/main" val="163605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a:xfrm>
            <a:off x="685800" y="1752600"/>
            <a:ext cx="77724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3635375" y="6237288"/>
            <a:ext cx="1905000" cy="457200"/>
          </a:xfrm>
          <a:prstGeom prst="rect">
            <a:avLst/>
          </a:prstGeom>
        </p:spPr>
        <p:txBody>
          <a:bodyPr/>
          <a:lstStyle>
            <a:lvl1pPr>
              <a:defRPr/>
            </a:lvl1pPr>
          </a:lstStyle>
          <a:p>
            <a:pPr>
              <a:defRPr/>
            </a:pPr>
            <a:fld id="{FFB88E2A-7495-4898-8CF3-767D2CCE8A1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792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800" y="671512"/>
            <a:ext cx="8021638" cy="741363"/>
          </a:xfrm>
        </p:spPr>
        <p:txBody>
          <a:bodyPr/>
          <a:lstStyle/>
          <a:p>
            <a:r>
              <a:rPr lang="en-US" dirty="0"/>
              <a:t>CLICK TO EDIT MASTER TITLE STYLE</a:t>
            </a:r>
          </a:p>
        </p:txBody>
      </p:sp>
    </p:spTree>
    <p:extLst>
      <p:ext uri="{BB962C8B-B14F-4D97-AF65-F5344CB8AC3E}">
        <p14:creationId xmlns:p14="http://schemas.microsoft.com/office/powerpoint/2010/main" val="261567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86" y="758207"/>
            <a:ext cx="8004152" cy="65896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560413" y="1545901"/>
            <a:ext cx="8020025" cy="435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103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800" y="671512"/>
            <a:ext cx="8021638" cy="741363"/>
          </a:xfrm>
        </p:spPr>
        <p:txBody>
          <a:bodyPr/>
          <a:lstStyle/>
          <a:p>
            <a:r>
              <a:rPr lang="en-US" dirty="0"/>
              <a:t>CLICK TO EDIT MASTER TITLE STYLE</a:t>
            </a:r>
          </a:p>
        </p:txBody>
      </p:sp>
    </p:spTree>
    <p:extLst>
      <p:ext uri="{BB962C8B-B14F-4D97-AF65-F5344CB8AC3E}">
        <p14:creationId xmlns:p14="http://schemas.microsoft.com/office/powerpoint/2010/main" val="2955873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03016" y="2995333"/>
            <a:ext cx="6355183" cy="667967"/>
          </a:xfrm>
          <a:prstGeom prst="rect">
            <a:avLst/>
          </a:prstGeom>
          <a:noFill/>
          <a:ln>
            <a:noFill/>
          </a:ln>
        </p:spPr>
        <p:txBody>
          <a:bodyPr/>
          <a:lstStyle>
            <a:lvl1pPr algn="l">
              <a:defRPr sz="3600">
                <a:solidFill>
                  <a:schemeClr val="bg1"/>
                </a:solidFill>
                <a:latin typeface="Trebuchet MS"/>
                <a:cs typeface="Trebuchet MS"/>
              </a:defRPr>
            </a:lvl1pPr>
          </a:lstStyle>
          <a:p>
            <a:r>
              <a:rPr lang="en-US" dirty="0"/>
              <a:t>DIVIDER PAGE TITLE</a:t>
            </a:r>
          </a:p>
        </p:txBody>
      </p:sp>
    </p:spTree>
    <p:extLst>
      <p:ext uri="{BB962C8B-B14F-4D97-AF65-F5344CB8AC3E}">
        <p14:creationId xmlns:p14="http://schemas.microsoft.com/office/powerpoint/2010/main" val="407759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800" y="671512"/>
            <a:ext cx="8021638" cy="741363"/>
          </a:xfrm>
        </p:spPr>
        <p:txBody>
          <a:bodyPr/>
          <a:lstStyle/>
          <a:p>
            <a:r>
              <a:rPr lang="en-US" dirty="0"/>
              <a:t>CLICK TO EDIT MASTER TITLE STYLE</a:t>
            </a:r>
          </a:p>
        </p:txBody>
      </p:sp>
    </p:spTree>
    <p:extLst>
      <p:ext uri="{BB962C8B-B14F-4D97-AF65-F5344CB8AC3E}">
        <p14:creationId xmlns:p14="http://schemas.microsoft.com/office/powerpoint/2010/main" val="1875062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white plai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17352" y="152199"/>
            <a:ext cx="5322469" cy="2481677"/>
          </a:xfrm>
        </p:spPr>
        <p:txBody>
          <a:bodyPr lIns="0" tIns="0" rIns="0" bIns="0">
            <a:normAutofit/>
          </a:bodyPr>
          <a:lstStyle>
            <a:lvl1pPr>
              <a:lnSpc>
                <a:spcPct val="95000"/>
              </a:lnSpc>
              <a:defRPr sz="5700" b="0" i="0">
                <a:solidFill>
                  <a:schemeClr val="tx1"/>
                </a:solidFill>
                <a:latin typeface="Arial" charset="0"/>
                <a:ea typeface="Arial" charset="0"/>
                <a:cs typeface="Arial"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2719817"/>
            <a:ext cx="3968750" cy="440834"/>
          </a:xfrm>
        </p:spPr>
        <p:txBody>
          <a:bodyPr lIns="0" tIns="0" rIns="0" bIns="0"/>
          <a:lstStyle>
            <a:lvl1pPr>
              <a:defRPr sz="19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8" y="284622"/>
            <a:ext cx="2381326" cy="440834"/>
          </a:xfrm>
        </p:spPr>
        <p:txBody>
          <a:bodyPr lIns="0" tIns="0" rIns="0" bIns="0"/>
          <a:lstStyle>
            <a:lvl1pPr>
              <a:spcBef>
                <a:spcPts val="0"/>
              </a:spcBef>
              <a:defRPr sz="110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8" y="1598177"/>
            <a:ext cx="2381326"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4" name="Date Placeholder 3"/>
          <p:cNvSpPr>
            <a:spLocks noGrp="1"/>
          </p:cNvSpPr>
          <p:nvPr>
            <p:ph type="dt" sz="half" idx="18"/>
          </p:nvPr>
        </p:nvSpPr>
        <p:spPr>
          <a:xfrm>
            <a:off x="6421438" y="1098982"/>
            <a:ext cx="2381326" cy="223277"/>
          </a:xfrm>
        </p:spPr>
        <p:txBody>
          <a:bodyPr>
            <a:normAutofit/>
          </a:bodyPr>
          <a:lstStyle>
            <a:lvl1pPr algn="l">
              <a:defRPr b="0" i="0">
                <a:latin typeface="Arial" charset="0"/>
                <a:ea typeface="Arial" charset="0"/>
                <a:cs typeface="Arial" charset="0"/>
              </a:defRPr>
            </a:lvl1pPr>
          </a:lstStyle>
          <a:p>
            <a:endParaRPr dirty="0"/>
          </a:p>
        </p:txBody>
      </p:sp>
    </p:spTree>
    <p:extLst>
      <p:ext uri="{BB962C8B-B14F-4D97-AF65-F5344CB8AC3E}">
        <p14:creationId xmlns:p14="http://schemas.microsoft.com/office/powerpoint/2010/main" val="3704642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endParaRPr lang="en-US">
              <a:solidFill>
                <a:prstClr val="white"/>
              </a:solidFill>
            </a:endParaRPr>
          </a:p>
        </p:txBody>
      </p:sp>
      <p:sp>
        <p:nvSpPr>
          <p:cNvPr id="8" name="Title 7"/>
          <p:cNvSpPr>
            <a:spLocks noGrp="1"/>
          </p:cNvSpPr>
          <p:nvPr>
            <p:ph type="title" hasCustomPrompt="1"/>
          </p:nvPr>
        </p:nvSpPr>
        <p:spPr>
          <a:xfrm>
            <a:off x="317352" y="152199"/>
            <a:ext cx="5322469" cy="2481677"/>
          </a:xfrm>
        </p:spPr>
        <p:txBody>
          <a:bodyPr lIns="0" tIns="0" rIns="0" bIns="0">
            <a:normAutofit/>
          </a:bodyPr>
          <a:lstStyle>
            <a:lvl1pPr>
              <a:lnSpc>
                <a:spcPct val="95000"/>
              </a:lnSpc>
              <a:defRPr sz="570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2719817"/>
            <a:ext cx="3968750" cy="440834"/>
          </a:xfrm>
        </p:spPr>
        <p:txBody>
          <a:bodyPr lIns="0" tIns="0" rIns="0" bIns="0"/>
          <a:lstStyle>
            <a:lvl1pPr>
              <a:defRPr sz="19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9" y="284622"/>
            <a:ext cx="2378176" cy="440834"/>
          </a:xfrm>
        </p:spPr>
        <p:txBody>
          <a:bodyPr lIns="0" tIns="0" rIns="0" bIns="0"/>
          <a:lstStyle>
            <a:lvl1pPr>
              <a:spcBef>
                <a:spcPts val="0"/>
              </a:spcBef>
              <a:defRPr sz="110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9" y="1602218"/>
            <a:ext cx="2378176"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6"/>
          </p:nvPr>
        </p:nvSpPr>
        <p:spPr>
          <a:xfrm>
            <a:off x="6420775" y="1100212"/>
            <a:ext cx="2386676" cy="223277"/>
          </a:xfrm>
        </p:spPr>
        <p:txBody>
          <a:bodyPr/>
          <a:lstStyle>
            <a:lvl1pPr algn="l">
              <a:defRPr>
                <a:solidFill>
                  <a:schemeClr val="tx1"/>
                </a:solidFill>
              </a:defRPr>
            </a:lvl1pPr>
          </a:lstStyle>
          <a:p>
            <a:endParaRPr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3736" y="5971032"/>
            <a:ext cx="1664208" cy="823718"/>
          </a:xfrm>
          <a:prstGeom prst="rect">
            <a:avLst/>
          </a:prstGeom>
        </p:spPr>
      </p:pic>
    </p:spTree>
    <p:extLst>
      <p:ext uri="{BB962C8B-B14F-4D97-AF65-F5344CB8AC3E}">
        <p14:creationId xmlns:p14="http://schemas.microsoft.com/office/powerpoint/2010/main" val="391468897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white Big imag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312738"/>
            <a:ext cx="8486775" cy="4645025"/>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627626" y="556302"/>
            <a:ext cx="4863464"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627625" y="1606241"/>
            <a:ext cx="4863464"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9" y="613908"/>
            <a:ext cx="2208150"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9" y="1934679"/>
            <a:ext cx="2208150" cy="828861"/>
          </a:xfrm>
        </p:spPr>
        <p:txBody>
          <a:bodyPr lIns="0" tIns="0" rIns="0" bIns="0"/>
          <a:lstStyle>
            <a:lvl1pPr>
              <a:defRPr sz="950" baseline="0">
                <a:solidFill>
                  <a:schemeClr val="bg1">
                    <a:lumMod val="50000"/>
                  </a:schemeClr>
                </a:solidFill>
              </a:defRPr>
            </a:lvl1pPr>
          </a:lstStyle>
          <a:p>
            <a:pPr lvl="0"/>
            <a:r>
              <a:rPr lang="en-US" dirty="0"/>
              <a:t>Disclaimer paragraph</a:t>
            </a:r>
          </a:p>
        </p:txBody>
      </p:sp>
      <p:sp>
        <p:nvSpPr>
          <p:cNvPr id="2" name="Date Placeholder 1"/>
          <p:cNvSpPr>
            <a:spLocks noGrp="1"/>
          </p:cNvSpPr>
          <p:nvPr>
            <p:ph type="dt" sz="half" idx="17"/>
          </p:nvPr>
        </p:nvSpPr>
        <p:spPr>
          <a:xfrm>
            <a:off x="6420783" y="1291089"/>
            <a:ext cx="2216042" cy="223277"/>
          </a:xfrm>
        </p:spPr>
        <p:txBody>
          <a:bodyPr/>
          <a:lstStyle/>
          <a:p>
            <a:endParaRPr dirty="0"/>
          </a:p>
        </p:txBody>
      </p:sp>
    </p:spTree>
    <p:extLst>
      <p:ext uri="{BB962C8B-B14F-4D97-AF65-F5344CB8AC3E}">
        <p14:creationId xmlns:p14="http://schemas.microsoft.com/office/powerpoint/2010/main" val="105338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741C6-0373-B64B-BC0D-9F02E32AE148}" type="slidenum">
              <a:rPr lang="en-US" smtClean="0"/>
              <a:t>‹#›</a:t>
            </a:fld>
            <a:endParaRPr lang="en-US"/>
          </a:p>
        </p:txBody>
      </p:sp>
    </p:spTree>
    <p:extLst>
      <p:ext uri="{BB962C8B-B14F-4D97-AF65-F5344CB8AC3E}">
        <p14:creationId xmlns:p14="http://schemas.microsoft.com/office/powerpoint/2010/main" val="62921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black Slim image">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endParaRPr lang="en-US">
              <a:solidFill>
                <a:prstClr val="white"/>
              </a:solidFill>
            </a:endParaRPr>
          </a:p>
        </p:txBody>
      </p:sp>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5163199"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5163199"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8" y="298846"/>
            <a:ext cx="2378173"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8" y="1598362"/>
            <a:ext cx="2378173"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0776" y="1100212"/>
            <a:ext cx="2386674" cy="223277"/>
          </a:xfrm>
        </p:spPr>
        <p:txBody>
          <a:bodyPr/>
          <a:lstStyle>
            <a:lvl1pPr>
              <a:defRPr>
                <a:solidFill>
                  <a:srgbClr val="FFFFFF"/>
                </a:solidFill>
              </a:defRPr>
            </a:lvl1pPr>
          </a:lstStyle>
          <a:p>
            <a:endParaRPr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3736" y="5971032"/>
            <a:ext cx="1664208" cy="823718"/>
          </a:xfrm>
          <a:prstGeom prst="rect">
            <a:avLst/>
          </a:prstGeom>
        </p:spPr>
      </p:pic>
    </p:spTree>
    <p:extLst>
      <p:ext uri="{BB962C8B-B14F-4D97-AF65-F5344CB8AC3E}">
        <p14:creationId xmlns:p14="http://schemas.microsoft.com/office/powerpoint/2010/main" val="26794797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1438" y="1100212"/>
            <a:ext cx="2386012" cy="223277"/>
          </a:xfrm>
        </p:spPr>
        <p:txBody>
          <a:bodyPr/>
          <a:lstStyle/>
          <a:p>
            <a:endParaRPr dirty="0"/>
          </a:p>
        </p:txBody>
      </p:sp>
    </p:spTree>
    <p:extLst>
      <p:ext uri="{BB962C8B-B14F-4D97-AF65-F5344CB8AC3E}">
        <p14:creationId xmlns:p14="http://schemas.microsoft.com/office/powerpoint/2010/main" val="193935658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543"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cxnSp>
        <p:nvCxnSpPr>
          <p:cNvPr id="8" name="Straight Connector 7"/>
          <p:cNvCxnSpPr/>
          <p:nvPr userDrawn="1"/>
        </p:nvCxnSpPr>
        <p:spPr>
          <a:xfrm>
            <a:off x="317352" y="1009718"/>
            <a:ext cx="8122409" cy="0"/>
          </a:xfrm>
          <a:prstGeom prst="line">
            <a:avLst/>
          </a:prstGeom>
          <a:ln w="190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663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4921041"/>
            <a:ext cx="850392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14956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hasCustomPrompt="1"/>
          </p:nvPr>
        </p:nvSpPr>
        <p:spPr>
          <a:xfrm>
            <a:off x="317350" y="1464423"/>
            <a:ext cx="4553195" cy="4339737"/>
          </a:xfrm>
        </p:spPr>
        <p:txBody>
          <a:bodyPr/>
          <a:lstStyle>
            <a:lvl1pPr>
              <a:defRPr sz="3750" b="0" i="0">
                <a:latin typeface="Arial Regular" charset="0"/>
                <a:cs typeface="Arial Regular" charset="0"/>
              </a:defRPr>
            </a:lvl1pPr>
          </a:lstStyle>
          <a:p>
            <a:pPr lvl="0"/>
            <a:r>
              <a:rPr lang="en-US" dirty="0"/>
              <a:t>This is a quote or a call-out message.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hasCustomPrompt="1"/>
          </p:nvPr>
        </p:nvSpPr>
        <p:spPr>
          <a:xfrm>
            <a:off x="5325131" y="1464423"/>
            <a:ext cx="3482320" cy="4339484"/>
          </a:xfrm>
        </p:spPr>
        <p:txBody>
          <a:bodyPr/>
          <a:lstStyle>
            <a:lvl1pPr>
              <a:defRPr sz="2000" b="0" i="0" baseline="0">
                <a:latin typeface="Arial Regular" charset="0"/>
                <a:cs typeface="Arial Regular" charset="0"/>
              </a:defRPr>
            </a:lvl1pPr>
            <a:lvl2pPr marL="171450" indent="-171450">
              <a:buFont typeface="Arial"/>
              <a:buChar char="•"/>
              <a:defRPr sz="1000"/>
            </a:lvl2pPr>
          </a:lstStyle>
          <a:p>
            <a:pPr lvl="0"/>
            <a:r>
              <a:rPr lang="en-US" dirty="0"/>
              <a:t>Play with your available ratios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218743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175604036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endParaRPr lang="en-US">
              <a:solidFill>
                <a:prstClr val="white"/>
              </a:solidFill>
            </a:endParaRPr>
          </a:p>
        </p:txBody>
      </p:sp>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lvl1pPr>
              <a:defRPr>
                <a:solidFill>
                  <a:srgbClr val="FFFFFF"/>
                </a:solidFill>
              </a:defRPr>
            </a:lvl1pPr>
          </a:lstStyle>
          <a:p>
            <a:r>
              <a:rPr lang="en-US" dirty="0"/>
              <a:t>Private &amp; Confidential</a:t>
            </a:r>
          </a:p>
        </p:txBody>
      </p:sp>
      <p:sp>
        <p:nvSpPr>
          <p:cNvPr id="5" name="Slide Number Placeholder 4"/>
          <p:cNvSpPr>
            <a:spLocks noGrp="1"/>
          </p:cNvSpPr>
          <p:nvPr>
            <p:ph type="sldNum" sz="quarter" idx="18"/>
          </p:nvPr>
        </p:nvSpPr>
        <p:spPr/>
        <p:txBody>
          <a:bodyPr/>
          <a:lstStyle>
            <a:lvl1pPr>
              <a:defRPr>
                <a:solidFill>
                  <a:schemeClr val="tx1"/>
                </a:solidFill>
              </a:defRPr>
            </a:lvl1pPr>
          </a:lstStyle>
          <a:p>
            <a:fld id="{BDDC3DCF-E0A7-DA4A-BC2C-1EC3743A297B}" type="slidenum">
              <a:rPr lang="en-US" smtClean="0">
                <a:solidFill>
                  <a:prstClr val="white"/>
                </a:solidFill>
              </a:rPr>
              <a:pPr/>
              <a:t>‹#›</a:t>
            </a:fld>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3736" y="5971032"/>
            <a:ext cx="1664208" cy="823718"/>
          </a:xfrm>
          <a:prstGeom prst="rect">
            <a:avLst/>
          </a:prstGeom>
        </p:spPr>
      </p:pic>
    </p:spTree>
    <p:extLst>
      <p:ext uri="{BB962C8B-B14F-4D97-AF65-F5344CB8AC3E}">
        <p14:creationId xmlns:p14="http://schemas.microsoft.com/office/powerpoint/2010/main" val="48322569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Image Big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23699"/>
            <a:ext cx="7315200" cy="1201846"/>
          </a:xfrm>
        </p:spPr>
        <p:txBody>
          <a:bodyPr lIns="0" tIns="0" rIns="0" bIns="0"/>
          <a:lstStyle>
            <a:lvl1pPr>
              <a:lnSpc>
                <a:spcPct val="90000"/>
              </a:lnSpc>
              <a:defRPr sz="375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dirty="0">
                <a:solidFill>
                  <a:prstClr val="white">
                    <a:lumMod val="50000"/>
                  </a:prstClr>
                </a:solidFill>
              </a:rPr>
              <a:t>Private &amp; Confidential</a:t>
            </a: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dirty="0"/>
          </a:p>
        </p:txBody>
      </p:sp>
    </p:spTree>
    <p:extLst>
      <p:ext uri="{BB962C8B-B14F-4D97-AF65-F5344CB8AC3E}">
        <p14:creationId xmlns:p14="http://schemas.microsoft.com/office/powerpoint/2010/main" val="52374223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white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62227"/>
            <a:ext cx="7315200" cy="1046682"/>
          </a:xfrm>
        </p:spPr>
        <p:txBody>
          <a:bodyPr lIns="0" tIns="0" rIns="0" bIns="0"/>
          <a:lstStyle>
            <a:lvl1pPr>
              <a:lnSpc>
                <a:spcPct val="95000"/>
              </a:lnSpc>
              <a:defRPr sz="20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a:p>
        </p:txBody>
      </p:sp>
    </p:spTree>
    <p:extLst>
      <p:ext uri="{BB962C8B-B14F-4D97-AF65-F5344CB8AC3E}">
        <p14:creationId xmlns:p14="http://schemas.microsoft.com/office/powerpoint/2010/main" val="38262374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black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62227"/>
            <a:ext cx="7315200" cy="1098520"/>
          </a:xfrm>
        </p:spPr>
        <p:txBody>
          <a:bodyPr lIns="0" tIns="0" rIns="0" bIns="0"/>
          <a:lstStyle>
            <a:lvl1pPr>
              <a:lnSpc>
                <a:spcPct val="90000"/>
              </a:lnSpc>
              <a:defRPr sz="20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lvl1pPr>
              <a:defRPr>
                <a:solidFill>
                  <a:srgbClr val="FFFFFF"/>
                </a:solidFill>
              </a:defRPr>
            </a:lvl1pPr>
          </a:lstStyle>
          <a:p>
            <a:r>
              <a:rPr lang="en-US"/>
              <a:t>Private &amp; Confidential</a:t>
            </a:r>
            <a:endParaRPr lang="en-US" dirty="0"/>
          </a:p>
        </p:txBody>
      </p:sp>
      <p:sp>
        <p:nvSpPr>
          <p:cNvPr id="5" name="Slide Number Placeholder 4"/>
          <p:cNvSpPr>
            <a:spLocks noGrp="1"/>
          </p:cNvSpPr>
          <p:nvPr>
            <p:ph type="sldNum" sz="quarter" idx="18"/>
          </p:nvPr>
        </p:nvSpPr>
        <p:spPr/>
        <p:txBody>
          <a:bodyPr/>
          <a:lstStyle>
            <a:lvl1pPr>
              <a:defRPr>
                <a:solidFill>
                  <a:srgbClr val="FFFFFF"/>
                </a:solidFill>
              </a:defRPr>
            </a:lvl1p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a:p>
        </p:txBody>
      </p:sp>
      <p:sp>
        <p:nvSpPr>
          <p:cNvPr id="9" name="Rectangle 8"/>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endParaRPr lang="en-US">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3736" y="5971032"/>
            <a:ext cx="1664208" cy="823718"/>
          </a:xfrm>
          <a:prstGeom prst="rect">
            <a:avLst/>
          </a:prstGeom>
        </p:spPr>
      </p:pic>
    </p:spTree>
    <p:extLst>
      <p:ext uri="{BB962C8B-B14F-4D97-AF65-F5344CB8AC3E}">
        <p14:creationId xmlns:p14="http://schemas.microsoft.com/office/powerpoint/2010/main" val="284344518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B6518-3385-6A49-8ABC-264B4F6CD732}" type="slidenum">
              <a:rPr lang="en-US" smtClean="0"/>
              <a:t>‹#›</a:t>
            </a:fld>
            <a:endParaRPr lang="en-US"/>
          </a:p>
        </p:txBody>
      </p:sp>
      <p:sp>
        <p:nvSpPr>
          <p:cNvPr id="9" name="Title 1"/>
          <p:cNvSpPr>
            <a:spLocks noGrp="1"/>
          </p:cNvSpPr>
          <p:nvPr>
            <p:ph type="title" hasCustomPrompt="1"/>
          </p:nvPr>
        </p:nvSpPr>
        <p:spPr>
          <a:xfrm>
            <a:off x="973161" y="940771"/>
            <a:ext cx="7224554" cy="658960"/>
          </a:xfrm>
          <a:prstGeom prst="rect">
            <a:avLst/>
          </a:prstGeom>
        </p:spPr>
        <p:txBody>
          <a:bodyPr/>
          <a:lstStyle>
            <a:lvl1pPr algn="l">
              <a:defRPr sz="3200" b="1">
                <a:solidFill>
                  <a:srgbClr val="254061"/>
                </a:solidFill>
                <a:latin typeface="Trebuchet MS"/>
                <a:cs typeface="Trebuchet MS"/>
              </a:defRPr>
            </a:lvl1pPr>
          </a:lstStyle>
          <a:p>
            <a:r>
              <a:rPr lang="en-US" dirty="0"/>
              <a:t>CLICK TO EDIT MASTER TITLE STYLE</a:t>
            </a:r>
          </a:p>
        </p:txBody>
      </p:sp>
      <p:sp>
        <p:nvSpPr>
          <p:cNvPr id="10" name="Content Placeholder 2"/>
          <p:cNvSpPr>
            <a:spLocks noGrp="1"/>
          </p:cNvSpPr>
          <p:nvPr>
            <p:ph idx="1"/>
          </p:nvPr>
        </p:nvSpPr>
        <p:spPr>
          <a:xfrm>
            <a:off x="973160" y="1855464"/>
            <a:ext cx="7166753" cy="364495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0808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4796298"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3001405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855797"/>
          </a:xfrm>
        </p:spPr>
        <p:txBody>
          <a:bodyPr/>
          <a:lstStyle>
            <a:lvl1pPr>
              <a:defRPr sz="1400" b="0" i="0">
                <a:solidFill>
                  <a:schemeClr val="tx1"/>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2281526"/>
            <a:ext cx="4011613" cy="2935710"/>
          </a:xfrm>
        </p:spPr>
        <p:txBody>
          <a:bodyPr anchor="ctr"/>
          <a:lstStyle>
            <a:lvl1pPr algn="ctr">
              <a:defRPr/>
            </a:lvl1pPr>
          </a:lstStyle>
          <a:p>
            <a:endParaRPr lang="en-US" dirty="0"/>
          </a:p>
        </p:txBody>
      </p:sp>
      <p:sp>
        <p:nvSpPr>
          <p:cNvPr id="10" name="Text Placeholder 9"/>
          <p:cNvSpPr>
            <a:spLocks noGrp="1"/>
          </p:cNvSpPr>
          <p:nvPr>
            <p:ph type="body" sz="quarter" idx="15"/>
          </p:nvPr>
        </p:nvSpPr>
        <p:spPr>
          <a:xfrm>
            <a:off x="320675" y="2000538"/>
            <a:ext cx="4008438" cy="280988"/>
          </a:xfrm>
        </p:spPr>
        <p:txBody>
          <a:bodyPr/>
          <a:lstStyle>
            <a:lvl1pPr algn="ctr">
              <a:defRPr sz="1000">
                <a:solidFill>
                  <a:srgbClr val="000000"/>
                </a:solidFill>
              </a:defRPr>
            </a:lvl1pPr>
          </a:lstStyle>
          <a:p>
            <a:pPr lvl="0"/>
            <a:r>
              <a:rPr lang="en-US" dirty="0"/>
              <a:t>Click to edit Master text styles</a:t>
            </a:r>
          </a:p>
        </p:txBody>
      </p:sp>
      <p:sp>
        <p:nvSpPr>
          <p:cNvPr id="11" name="Picture Placeholder 7"/>
          <p:cNvSpPr>
            <a:spLocks noGrp="1"/>
          </p:cNvSpPr>
          <p:nvPr>
            <p:ph type="pic" sz="quarter" idx="16"/>
          </p:nvPr>
        </p:nvSpPr>
        <p:spPr>
          <a:xfrm>
            <a:off x="4803725" y="2281526"/>
            <a:ext cx="4011613" cy="2935710"/>
          </a:xfrm>
        </p:spPr>
        <p:txBody>
          <a:bodyPr anchor="ctr"/>
          <a:lstStyle>
            <a:lvl1pPr algn="ctr">
              <a:defRPr/>
            </a:lvl1pPr>
          </a:lstStyle>
          <a:p>
            <a:endParaRPr lang="en-US"/>
          </a:p>
        </p:txBody>
      </p:sp>
      <p:sp>
        <p:nvSpPr>
          <p:cNvPr id="12" name="Text Placeholder 9"/>
          <p:cNvSpPr>
            <a:spLocks noGrp="1"/>
          </p:cNvSpPr>
          <p:nvPr>
            <p:ph type="body" sz="quarter" idx="17"/>
          </p:nvPr>
        </p:nvSpPr>
        <p:spPr>
          <a:xfrm>
            <a:off x="4806900" y="2000538"/>
            <a:ext cx="4008438" cy="280988"/>
          </a:xfrm>
        </p:spPr>
        <p:txBody>
          <a:bodyPr/>
          <a:lstStyle>
            <a:lvl1pPr algn="ctr">
              <a:defRPr sz="1000">
                <a:solidFill>
                  <a:srgbClr val="000000"/>
                </a:solidFill>
              </a:defRPr>
            </a:lvl1pPr>
          </a:lstStyle>
          <a:p>
            <a:pPr lvl="0"/>
            <a:r>
              <a:rPr lang="en-US" dirty="0"/>
              <a:t>Click to edit Master text styles</a:t>
            </a:r>
          </a:p>
        </p:txBody>
      </p:sp>
      <p:sp>
        <p:nvSpPr>
          <p:cNvPr id="14" name="Text Placeholder 13"/>
          <p:cNvSpPr>
            <a:spLocks noGrp="1"/>
          </p:cNvSpPr>
          <p:nvPr>
            <p:ph type="body" sz="quarter" idx="18"/>
          </p:nvPr>
        </p:nvSpPr>
        <p:spPr>
          <a:xfrm>
            <a:off x="320675" y="5403972"/>
            <a:ext cx="8500220" cy="583922"/>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71712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063782"/>
            <a:ext cx="8503543"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3156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3576168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320675" y="4076095"/>
            <a:ext cx="3482320"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a:t>Author’s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3216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4102570"/>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5606722"/>
            <a:ext cx="8503920" cy="385298"/>
          </a:xfrm>
        </p:spPr>
        <p:txBody>
          <a:bodyPr vert="horz" lIns="0" tIns="0" rIns="0" bIns="0" rtlCol="0" anchor="b">
            <a:noAutofit/>
          </a:bodyPr>
          <a:lstStyle>
            <a:lvl1pPr>
              <a:defRPr lang="en-US" sz="950" b="0" i="0" dirty="0" smtClean="0">
                <a:solidFill>
                  <a:schemeClr val="tx1"/>
                </a:solidFill>
                <a:latin typeface="Arial Regular" charset="0"/>
                <a:cs typeface="Arial Regular" charset="0"/>
              </a:defRPr>
            </a:lvl1pPr>
            <a:lvl2pPr>
              <a:defRPr lang="en-US" sz="950" b="0" i="0" dirty="0" smtClean="0">
                <a:solidFill>
                  <a:schemeClr val="tx1"/>
                </a:solidFill>
                <a:latin typeface="Arial Regular" charset="0"/>
                <a:cs typeface="Arial Regular" charset="0"/>
              </a:defRPr>
            </a:lvl2pPr>
            <a:lvl3pPr>
              <a:defRPr lang="en-US" sz="950" b="0" i="0" dirty="0" smtClean="0">
                <a:solidFill>
                  <a:schemeClr val="tx1"/>
                </a:solidFill>
                <a:latin typeface="Arial Regular" charset="0"/>
                <a:cs typeface="Arial Regular" charset="0"/>
              </a:defRPr>
            </a:lvl3pPr>
            <a:lvl4pPr>
              <a:defRPr lang="en-US" sz="950" b="0" i="0" dirty="0" smtClean="0">
                <a:solidFill>
                  <a:schemeClr val="tx1"/>
                </a:solidFill>
                <a:latin typeface="Arial Regular" charset="0"/>
                <a:ea typeface="Arial Regular" charset="0"/>
                <a:cs typeface="Arial Regular" charset="0"/>
              </a:defRPr>
            </a:lvl4pPr>
            <a:lvl5pPr>
              <a:defRPr lang="en-US" sz="950" b="0" i="0" dirty="0">
                <a:solidFill>
                  <a:schemeClr val="tx1"/>
                </a:solidFill>
                <a:latin typeface="Arial Regular" charset="0"/>
                <a:ea typeface="Arial Regular" charset="0"/>
                <a:cs typeface="Arial Regular" charset="0"/>
              </a:defRPr>
            </a:lvl5pPr>
          </a:lstStyle>
          <a:p>
            <a:pPr lvl="0"/>
            <a:r>
              <a:rPr lang="en-US" dirty="0"/>
              <a:t>Click to edit Master text styles</a:t>
            </a:r>
          </a:p>
          <a:p>
            <a:pPr lvl="1"/>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999692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1914528"/>
            <a:ext cx="8504238"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320675" y="5839310"/>
            <a:ext cx="8500220" cy="148584"/>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9"/>
          <p:cNvSpPr>
            <a:spLocks noGrp="1"/>
          </p:cNvSpPr>
          <p:nvPr>
            <p:ph type="body" sz="quarter" idx="19"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508687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ext page w/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0008"/>
            <a:ext cx="5562600" cy="956266"/>
          </a:xfrm>
        </p:spPr>
        <p:txBody>
          <a:bodyPr anchor="b" anchorCtr="0"/>
          <a:lstStyle>
            <a:lvl1pPr>
              <a:lnSpc>
                <a:spcPct val="90000"/>
              </a:lnSpc>
              <a:defRPr sz="2000" b="1" cap="all">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4A15B919-E3DF-8843-A034-99A3C3E2A01C}" type="slidenum">
              <a:rPr lang="en-US" smtClean="0"/>
              <a:pPr/>
              <a:t>‹#›</a:t>
            </a:fld>
            <a:endParaRPr lang="en-US"/>
          </a:p>
        </p:txBody>
      </p:sp>
      <p:sp>
        <p:nvSpPr>
          <p:cNvPr id="14" name="Text Placeholder 13"/>
          <p:cNvSpPr>
            <a:spLocks noGrp="1"/>
          </p:cNvSpPr>
          <p:nvPr>
            <p:ph type="body" sz="quarter" idx="15"/>
          </p:nvPr>
        </p:nvSpPr>
        <p:spPr>
          <a:xfrm>
            <a:off x="457200" y="5658630"/>
            <a:ext cx="8229600" cy="146050"/>
          </a:xfrm>
        </p:spPr>
        <p:txBody>
          <a:bodyPr/>
          <a:lstStyle>
            <a:lvl1pPr>
              <a:spcBef>
                <a:spcPts val="100"/>
              </a:spcBef>
              <a:defRPr sz="900" i="1"/>
            </a:lvl1pPr>
            <a:lvl2pPr marL="114300" indent="-76200">
              <a:spcBef>
                <a:spcPts val="100"/>
              </a:spcBef>
              <a:defRPr sz="800" i="1"/>
            </a:lvl2pPr>
            <a:lvl3pPr marL="241300" indent="-107950">
              <a:spcBef>
                <a:spcPts val="100"/>
              </a:spcBef>
              <a:defRPr sz="800" i="1"/>
            </a:lvl3pPr>
            <a:lvl4pPr marL="355600" indent="-88900">
              <a:spcBef>
                <a:spcPts val="100"/>
              </a:spcBef>
              <a:defRPr sz="800" i="1"/>
            </a:lvl4pPr>
            <a:lvl5pPr marL="463550" indent="-88900">
              <a:spcBef>
                <a:spcPts val="100"/>
              </a:spcBef>
              <a:defRPr sz="800" i="1"/>
            </a:lvl5pPr>
          </a:lstStyle>
          <a:p>
            <a:pPr lvl="0"/>
            <a:r>
              <a:rPr lang="en-US" dirty="0"/>
              <a:t>Click to edit Master text styles</a:t>
            </a:r>
          </a:p>
        </p:txBody>
      </p:sp>
      <p:cxnSp>
        <p:nvCxnSpPr>
          <p:cNvPr id="13" name="Straight Connector 12"/>
          <p:cNvCxnSpPr/>
          <p:nvPr userDrawn="1"/>
        </p:nvCxnSpPr>
        <p:spPr bwMode="auto">
          <a:xfrm>
            <a:off x="457200" y="1143000"/>
            <a:ext cx="822960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sp>
        <p:nvSpPr>
          <p:cNvPr id="10" name="Content Placeholder 7"/>
          <p:cNvSpPr>
            <a:spLocks noGrp="1"/>
          </p:cNvSpPr>
          <p:nvPr>
            <p:ph sz="quarter" idx="13" hasCustomPrompt="1"/>
          </p:nvPr>
        </p:nvSpPr>
        <p:spPr>
          <a:xfrm>
            <a:off x="457200" y="1600200"/>
            <a:ext cx="8229600" cy="3962400"/>
          </a:xfrm>
        </p:spPr>
        <p:txBody>
          <a:bodyPr/>
          <a:lstStyle>
            <a:lvl1pPr>
              <a:spcBef>
                <a:spcPts val="800"/>
              </a:spcBef>
              <a:defRPr sz="2000" baseline="0">
                <a:latin typeface="Arial Narrow"/>
                <a:cs typeface="Arial Narrow"/>
              </a:defRPr>
            </a:lvl1pPr>
            <a:lvl2pPr marL="169863" indent="-120650">
              <a:spcBef>
                <a:spcPts val="200"/>
              </a:spcBef>
              <a:defRPr sz="2000">
                <a:latin typeface="Arial Narrow"/>
                <a:cs typeface="Arial Narrow"/>
              </a:defRPr>
            </a:lvl2pPr>
            <a:lvl3pPr marL="390525" indent="-150813">
              <a:spcBef>
                <a:spcPts val="100"/>
              </a:spcBef>
              <a:defRPr sz="2000">
                <a:latin typeface="Arial Narrow"/>
                <a:cs typeface="Arial Narrow"/>
              </a:defRPr>
            </a:lvl3pPr>
            <a:lvl4pPr marL="549275" indent="-128588">
              <a:spcBef>
                <a:spcPts val="0"/>
              </a:spcBef>
              <a:defRPr sz="2000">
                <a:latin typeface="Arial Narrow"/>
                <a:cs typeface="Arial Narrow"/>
              </a:defRPr>
            </a:lvl4pPr>
            <a:lvl5pPr marL="749300" indent="-169863">
              <a:spcBef>
                <a:spcPts val="0"/>
              </a:spcBef>
              <a:defRPr sz="2000">
                <a:latin typeface="Arial Narrow"/>
                <a:cs typeface="Arial Narrow"/>
              </a:defRPr>
            </a:lvl5pPr>
          </a:lstStyle>
          <a:p>
            <a:pPr lvl="0"/>
            <a:r>
              <a:rPr lang="en-US" dirty="0"/>
              <a:t>Click to add text or insert image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6479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_Cover No Image -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1" y="14430"/>
            <a:ext cx="9144000" cy="6858000"/>
          </a:xfrm>
          <a:prstGeom prst="rect">
            <a:avLst/>
          </a:prstGeom>
        </p:spPr>
      </p:pic>
      <p:sp>
        <p:nvSpPr>
          <p:cNvPr id="10" name="Rectangle 2"/>
          <p:cNvSpPr>
            <a:spLocks noGrp="1" noChangeArrowheads="1"/>
          </p:cNvSpPr>
          <p:nvPr>
            <p:ph type="ctrTitle"/>
          </p:nvPr>
        </p:nvSpPr>
        <p:spPr>
          <a:xfrm>
            <a:off x="762001" y="1343025"/>
            <a:ext cx="7605712" cy="1948392"/>
          </a:xfrm>
        </p:spPr>
        <p:txBody>
          <a:bodyPr anchor="b" anchorCtr="0"/>
          <a:lstStyle>
            <a:lvl1pPr>
              <a:lnSpc>
                <a:spcPct val="82000"/>
              </a:lnSpc>
              <a:defRPr sz="4500" b="1" cap="none">
                <a:solidFill>
                  <a:schemeClr val="tx1">
                    <a:lumMod val="75000"/>
                    <a:lumOff val="25000"/>
                  </a:schemeClr>
                </a:solidFill>
                <a:latin typeface="Arial Narrow"/>
                <a:cs typeface="Arial Narrow"/>
              </a:defRPr>
            </a:lvl1pPr>
          </a:lstStyle>
          <a:p>
            <a:r>
              <a:rPr lang="en-US"/>
              <a:t>Click to edit Master title style</a:t>
            </a:r>
          </a:p>
        </p:txBody>
      </p:sp>
      <p:sp>
        <p:nvSpPr>
          <p:cNvPr id="12" name="Rectangle 3"/>
          <p:cNvSpPr>
            <a:spLocks noGrp="1" noChangeArrowheads="1"/>
          </p:cNvSpPr>
          <p:nvPr>
            <p:ph type="subTitle" idx="1"/>
          </p:nvPr>
        </p:nvSpPr>
        <p:spPr>
          <a:xfrm>
            <a:off x="786424" y="3518028"/>
            <a:ext cx="7602537" cy="457200"/>
          </a:xfrm>
        </p:spPr>
        <p:txBody>
          <a:bodyPr anchor="t" anchorCtr="0"/>
          <a:lstStyle>
            <a:lvl1pPr>
              <a:lnSpc>
                <a:spcPct val="80000"/>
              </a:lnSpc>
              <a:defRPr sz="2000" cap="all">
                <a:solidFill>
                  <a:schemeClr val="tx1">
                    <a:lumMod val="85000"/>
                    <a:lumOff val="15000"/>
                  </a:schemeClr>
                </a:solidFill>
                <a:latin typeface="Arial Narrow"/>
                <a:cs typeface="Arial Narrow"/>
              </a:defRPr>
            </a:lvl1pPr>
          </a:lstStyle>
          <a:p>
            <a:r>
              <a:rPr lang="en-US"/>
              <a:t>Click to edit Master subtitle style</a:t>
            </a:r>
          </a:p>
        </p:txBody>
      </p:sp>
      <p:sp>
        <p:nvSpPr>
          <p:cNvPr id="13" name="TextBox 12"/>
          <p:cNvSpPr txBox="1"/>
          <p:nvPr userDrawn="1"/>
        </p:nvSpPr>
        <p:spPr>
          <a:xfrm>
            <a:off x="762000" y="6383577"/>
            <a:ext cx="6558845" cy="264303"/>
          </a:xfrm>
          <a:prstGeom prst="rect">
            <a:avLst/>
          </a:prstGeom>
          <a:noFill/>
        </p:spPr>
        <p:txBody>
          <a:bodyPr wrap="square" lIns="0" tIns="0" rIns="0" bIns="0" rtlCol="0">
            <a:spAutoFit/>
          </a:bodyPr>
          <a:lstStyle/>
          <a:p>
            <a:pPr defTabSz="914400">
              <a:lnSpc>
                <a:spcPct val="95000"/>
              </a:lnSpc>
            </a:pPr>
            <a:r>
              <a:rPr lang="en-US" sz="900" dirty="0">
                <a:solidFill>
                  <a:prstClr val="black">
                    <a:lumMod val="75000"/>
                    <a:lumOff val="25000"/>
                  </a:prstClr>
                </a:solidFill>
                <a:latin typeface="Arial Narrow"/>
                <a:cs typeface="Arial Narrow"/>
              </a:rPr>
              <a:t>For Financial Professionals. Not for Public Distribution. PROPRIETARY. </a:t>
            </a:r>
            <a:br>
              <a:rPr lang="en-US" sz="900" dirty="0">
                <a:solidFill>
                  <a:prstClr val="black">
                    <a:lumMod val="75000"/>
                    <a:lumOff val="25000"/>
                  </a:prstClr>
                </a:solidFill>
                <a:latin typeface="Arial Narrow"/>
                <a:cs typeface="Arial Narrow"/>
              </a:rPr>
            </a:br>
            <a:r>
              <a:rPr lang="en-US" sz="900" dirty="0">
                <a:solidFill>
                  <a:prstClr val="black">
                    <a:lumMod val="75000"/>
                    <a:lumOff val="25000"/>
                  </a:prstClr>
                </a:solidFill>
                <a:latin typeface="Arial Narrow"/>
                <a:cs typeface="Arial Narrow"/>
              </a:rPr>
              <a:t>Permission to reprint or distribute any content from this presentation requires the written approval of S&amp;P Dow Jones Indices.</a:t>
            </a:r>
          </a:p>
        </p:txBody>
      </p:sp>
      <p:pic>
        <p:nvPicPr>
          <p:cNvPr id="14" name="Picture 13" descr="Cover no image 200.jpg"/>
          <p:cNvPicPr>
            <a:picLocks noChangeAspect="1"/>
          </p:cNvPicPr>
          <p:nvPr userDrawn="1"/>
        </p:nvPicPr>
        <p:blipFill>
          <a:blip r:embed="rId3"/>
          <a:srcRect l="5555" t="6944" r="71658" b="75558"/>
          <a:stretch>
            <a:fillRect/>
          </a:stretch>
        </p:blipFill>
        <p:spPr>
          <a:xfrm>
            <a:off x="228600" y="304800"/>
            <a:ext cx="2083619" cy="839980"/>
          </a:xfrm>
          <a:prstGeom prst="rect">
            <a:avLst/>
          </a:prstGeom>
        </p:spPr>
      </p:pic>
      <p:sp>
        <p:nvSpPr>
          <p:cNvPr id="15" name="Text Placeholder 3"/>
          <p:cNvSpPr>
            <a:spLocks noGrp="1"/>
          </p:cNvSpPr>
          <p:nvPr>
            <p:ph type="body" sz="quarter" idx="10"/>
          </p:nvPr>
        </p:nvSpPr>
        <p:spPr>
          <a:xfrm>
            <a:off x="5562600" y="472440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
        <p:nvSpPr>
          <p:cNvPr id="16" name="Text Placeholder 3"/>
          <p:cNvSpPr>
            <a:spLocks noGrp="1"/>
          </p:cNvSpPr>
          <p:nvPr>
            <p:ph type="body" sz="quarter" idx="11"/>
          </p:nvPr>
        </p:nvSpPr>
        <p:spPr>
          <a:xfrm>
            <a:off x="5562600" y="501714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950700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1438" y="1100212"/>
            <a:ext cx="2386012" cy="223277"/>
          </a:xfrm>
        </p:spPr>
        <p:txBody>
          <a:bodyPr/>
          <a:lstStyle/>
          <a:p>
            <a:endParaRPr dirty="0"/>
          </a:p>
        </p:txBody>
      </p:sp>
    </p:spTree>
    <p:extLst>
      <p:ext uri="{BB962C8B-B14F-4D97-AF65-F5344CB8AC3E}">
        <p14:creationId xmlns:p14="http://schemas.microsoft.com/office/powerpoint/2010/main" val="35009541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1285" y="1069255"/>
            <a:ext cx="5308409" cy="450173"/>
          </a:xfrm>
          <a:prstGeom prst="rect">
            <a:avLst/>
          </a:prstGeom>
        </p:spPr>
        <p:txBody>
          <a:bodyPr>
            <a:normAutofit/>
          </a:bodyPr>
          <a:lstStyle>
            <a:lvl1pPr algn="l">
              <a:defRPr sz="2400" b="1">
                <a:solidFill>
                  <a:srgbClr val="254061"/>
                </a:solidFill>
                <a:latin typeface="Trebuchet MS"/>
                <a:cs typeface="Trebuchet MS"/>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DB557-583E-244A-9BBA-52E948D7ABDE}" type="slidenum">
              <a:rPr lang="en-US" smtClean="0"/>
              <a:t>‹#›</a:t>
            </a:fld>
            <a:endParaRPr lang="en-US"/>
          </a:p>
        </p:txBody>
      </p:sp>
      <p:sp>
        <p:nvSpPr>
          <p:cNvPr id="7" name="Content Placeholder 2"/>
          <p:cNvSpPr>
            <a:spLocks noGrp="1"/>
          </p:cNvSpPr>
          <p:nvPr>
            <p:ph idx="1"/>
          </p:nvPr>
        </p:nvSpPr>
        <p:spPr>
          <a:xfrm>
            <a:off x="1001284" y="1723095"/>
            <a:ext cx="7185139" cy="4061004"/>
          </a:xfrm>
          <a:prstGeom prst="rect">
            <a:avLst/>
          </a:prstGeom>
        </p:spPr>
        <p:txBody>
          <a:bodyPr/>
          <a:lstStyle>
            <a:lvl1pPr>
              <a:defRPr>
                <a:solidFill>
                  <a:srgbClr val="254061"/>
                </a:solidFill>
                <a:latin typeface="Trebuchet MS"/>
                <a:cs typeface="Trebuchet MS"/>
              </a:defRPr>
            </a:lvl1pPr>
            <a:lvl2pPr>
              <a:defRPr>
                <a:solidFill>
                  <a:srgbClr val="254061"/>
                </a:solidFill>
                <a:latin typeface="Trebuchet MS"/>
                <a:cs typeface="Trebuchet MS"/>
              </a:defRPr>
            </a:lvl2pPr>
            <a:lvl3pPr>
              <a:defRPr>
                <a:solidFill>
                  <a:srgbClr val="254061"/>
                </a:solidFill>
                <a:latin typeface="Trebuchet MS"/>
                <a:cs typeface="Trebuchet MS"/>
              </a:defRPr>
            </a:lvl3pPr>
            <a:lvl4pPr>
              <a:defRPr>
                <a:solidFill>
                  <a:srgbClr val="254061"/>
                </a:solidFill>
                <a:latin typeface="Trebuchet MS"/>
                <a:cs typeface="Trebuchet MS"/>
              </a:defRPr>
            </a:lvl4pPr>
            <a:lvl5pPr>
              <a:defRPr>
                <a:solidFill>
                  <a:srgbClr val="25406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9195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351605735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1914528"/>
            <a:ext cx="8504238"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320675" y="5839310"/>
            <a:ext cx="8500220" cy="148584"/>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9"/>
          <p:cNvSpPr>
            <a:spLocks noGrp="1"/>
          </p:cNvSpPr>
          <p:nvPr>
            <p:ph type="body" sz="quarter" idx="19"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739225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4921041"/>
            <a:ext cx="850392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674771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063782"/>
            <a:ext cx="8503543"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8172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320675" y="4076095"/>
            <a:ext cx="3482320"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a:t>Author’s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6001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1438" y="1100212"/>
            <a:ext cx="2386012" cy="223277"/>
          </a:xfrm>
        </p:spPr>
        <p:txBody>
          <a:bodyPr/>
          <a:lstStyle/>
          <a:p>
            <a:endParaRPr dirty="0"/>
          </a:p>
        </p:txBody>
      </p:sp>
    </p:spTree>
    <p:extLst>
      <p:ext uri="{BB962C8B-B14F-4D97-AF65-F5344CB8AC3E}">
        <p14:creationId xmlns:p14="http://schemas.microsoft.com/office/powerpoint/2010/main" val="2528586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Agenda / 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
        <p:nvSpPr>
          <p:cNvPr id="11" name="Text Placeholder 10"/>
          <p:cNvSpPr>
            <a:spLocks noGrp="1"/>
          </p:cNvSpPr>
          <p:nvPr>
            <p:ph type="body" sz="quarter" idx="13" hasCustomPrompt="1"/>
          </p:nvPr>
        </p:nvSpPr>
        <p:spPr>
          <a:xfrm>
            <a:off x="1162323" y="1840399"/>
            <a:ext cx="7524477" cy="292956"/>
          </a:xfrm>
        </p:spPr>
        <p:txBody>
          <a:bodyPr anchor="ctr" anchorCtr="0"/>
          <a:lstStyle>
            <a:lvl1pPr>
              <a:defRPr sz="2000" b="1" cap="all"/>
            </a:lvl1pPr>
          </a:lstStyle>
          <a:p>
            <a:pPr lvl="0"/>
            <a:r>
              <a:rPr lang="en-US" dirty="0"/>
              <a:t>Enter SECTION TITLE</a:t>
            </a:r>
          </a:p>
        </p:txBody>
      </p:sp>
      <p:sp>
        <p:nvSpPr>
          <p:cNvPr id="12" name="Text Placeholder 10"/>
          <p:cNvSpPr>
            <a:spLocks noGrp="1"/>
          </p:cNvSpPr>
          <p:nvPr>
            <p:ph type="body" sz="quarter" idx="14" hasCustomPrompt="1"/>
          </p:nvPr>
        </p:nvSpPr>
        <p:spPr>
          <a:xfrm>
            <a:off x="1162323" y="2606907"/>
            <a:ext cx="7524477" cy="292956"/>
          </a:xfrm>
        </p:spPr>
        <p:txBody>
          <a:bodyPr anchor="ctr" anchorCtr="0"/>
          <a:lstStyle>
            <a:lvl1pPr>
              <a:defRPr sz="2000" b="1" cap="all"/>
            </a:lvl1pPr>
          </a:lstStyle>
          <a:p>
            <a:pPr lvl="0"/>
            <a:r>
              <a:rPr lang="en-US" dirty="0"/>
              <a:t>Enter SECTION TITLE</a:t>
            </a:r>
          </a:p>
        </p:txBody>
      </p:sp>
      <p:sp>
        <p:nvSpPr>
          <p:cNvPr id="13" name="Text Placeholder 10"/>
          <p:cNvSpPr>
            <a:spLocks noGrp="1"/>
          </p:cNvSpPr>
          <p:nvPr>
            <p:ph type="body" sz="quarter" idx="15" hasCustomPrompt="1"/>
          </p:nvPr>
        </p:nvSpPr>
        <p:spPr>
          <a:xfrm>
            <a:off x="1162323" y="3361043"/>
            <a:ext cx="7524477" cy="292956"/>
          </a:xfrm>
        </p:spPr>
        <p:txBody>
          <a:bodyPr anchor="ctr" anchorCtr="0"/>
          <a:lstStyle>
            <a:lvl1pPr>
              <a:defRPr sz="2000" b="1" cap="all"/>
            </a:lvl1pPr>
          </a:lstStyle>
          <a:p>
            <a:pPr lvl="0"/>
            <a:r>
              <a:rPr lang="en-US" dirty="0"/>
              <a:t>Enter SECTION TITLE</a:t>
            </a:r>
          </a:p>
        </p:txBody>
      </p:sp>
      <p:sp>
        <p:nvSpPr>
          <p:cNvPr id="14" name="Text Placeholder 10"/>
          <p:cNvSpPr>
            <a:spLocks noGrp="1"/>
          </p:cNvSpPr>
          <p:nvPr>
            <p:ph type="body" sz="quarter" idx="16" hasCustomPrompt="1"/>
          </p:nvPr>
        </p:nvSpPr>
        <p:spPr>
          <a:xfrm>
            <a:off x="445161" y="175943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5" name="Text Placeholder 10"/>
          <p:cNvSpPr>
            <a:spLocks noGrp="1"/>
          </p:cNvSpPr>
          <p:nvPr>
            <p:ph type="body" sz="quarter" idx="17" hasCustomPrompt="1"/>
          </p:nvPr>
        </p:nvSpPr>
        <p:spPr>
          <a:xfrm>
            <a:off x="445161" y="251582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6" name="Text Placeholder 10"/>
          <p:cNvSpPr>
            <a:spLocks noGrp="1"/>
          </p:cNvSpPr>
          <p:nvPr>
            <p:ph type="body" sz="quarter" idx="18" hasCustomPrompt="1"/>
          </p:nvPr>
        </p:nvSpPr>
        <p:spPr>
          <a:xfrm>
            <a:off x="445161" y="327221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7" name="Text Placeholder 10"/>
          <p:cNvSpPr>
            <a:spLocks noGrp="1"/>
          </p:cNvSpPr>
          <p:nvPr>
            <p:ph type="body" sz="quarter" idx="19" hasCustomPrompt="1"/>
          </p:nvPr>
        </p:nvSpPr>
        <p:spPr>
          <a:xfrm>
            <a:off x="445161" y="402860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8" name="Text Placeholder 10"/>
          <p:cNvSpPr>
            <a:spLocks noGrp="1"/>
          </p:cNvSpPr>
          <p:nvPr>
            <p:ph type="body" sz="quarter" idx="20" hasCustomPrompt="1"/>
          </p:nvPr>
        </p:nvSpPr>
        <p:spPr>
          <a:xfrm>
            <a:off x="445161" y="478499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20" name="Text Placeholder 10"/>
          <p:cNvSpPr>
            <a:spLocks noGrp="1"/>
          </p:cNvSpPr>
          <p:nvPr>
            <p:ph type="body" sz="quarter" idx="22" hasCustomPrompt="1"/>
          </p:nvPr>
        </p:nvSpPr>
        <p:spPr>
          <a:xfrm>
            <a:off x="1162323" y="4118339"/>
            <a:ext cx="7524477" cy="292956"/>
          </a:xfrm>
        </p:spPr>
        <p:txBody>
          <a:bodyPr anchor="ctr" anchorCtr="0"/>
          <a:lstStyle>
            <a:lvl1pPr>
              <a:defRPr sz="2000" b="1" cap="all" baseline="0"/>
            </a:lvl1pPr>
          </a:lstStyle>
          <a:p>
            <a:pPr lvl="0"/>
            <a:r>
              <a:rPr lang="en-US"/>
              <a:t>Enter sectionTITLE</a:t>
            </a:r>
            <a:endParaRPr lang="en-US" dirty="0"/>
          </a:p>
        </p:txBody>
      </p:sp>
      <p:sp>
        <p:nvSpPr>
          <p:cNvPr id="21" name="Text Placeholder 10"/>
          <p:cNvSpPr>
            <a:spLocks noGrp="1"/>
          </p:cNvSpPr>
          <p:nvPr>
            <p:ph type="body" sz="quarter" idx="23" hasCustomPrompt="1"/>
          </p:nvPr>
        </p:nvSpPr>
        <p:spPr>
          <a:xfrm>
            <a:off x="1162323" y="4862701"/>
            <a:ext cx="7524477" cy="292956"/>
          </a:xfrm>
        </p:spPr>
        <p:txBody>
          <a:bodyPr anchor="ctr" anchorCtr="0"/>
          <a:lstStyle>
            <a:lvl1pPr>
              <a:defRPr sz="2000" b="1" cap="all"/>
            </a:lvl1pPr>
          </a:lstStyle>
          <a:p>
            <a:pPr lvl="0"/>
            <a:r>
              <a:rPr lang="en-US" dirty="0"/>
              <a:t>Enter SECTION TITLE</a:t>
            </a:r>
          </a:p>
        </p:txBody>
      </p:sp>
      <p:sp>
        <p:nvSpPr>
          <p:cNvPr id="29" name="Title 1"/>
          <p:cNvSpPr>
            <a:spLocks noGrp="1"/>
          </p:cNvSpPr>
          <p:nvPr>
            <p:ph type="title" hasCustomPrompt="1"/>
          </p:nvPr>
        </p:nvSpPr>
        <p:spPr>
          <a:xfrm>
            <a:off x="457201" y="110008"/>
            <a:ext cx="5562600" cy="956266"/>
          </a:xfrm>
        </p:spPr>
        <p:txBody>
          <a:bodyPr anchor="b" anchorCtr="0"/>
          <a:lstStyle>
            <a:lvl1pPr>
              <a:lnSpc>
                <a:spcPct val="90000"/>
              </a:lnSpc>
              <a:defRPr sz="2000" b="1" cap="all">
                <a:solidFill>
                  <a:schemeClr val="tx1">
                    <a:lumMod val="65000"/>
                    <a:lumOff val="35000"/>
                  </a:schemeClr>
                </a:solidFill>
              </a:defRPr>
            </a:lvl1pPr>
          </a:lstStyle>
          <a:p>
            <a:r>
              <a:rPr lang="en-US" dirty="0"/>
              <a:t>CLICK TO EDIT MASTER TITLE STYLE</a:t>
            </a:r>
          </a:p>
        </p:txBody>
      </p:sp>
      <p:cxnSp>
        <p:nvCxnSpPr>
          <p:cNvPr id="30" name="Straight Connector 29"/>
          <p:cNvCxnSpPr/>
          <p:nvPr userDrawn="1"/>
        </p:nvCxnSpPr>
        <p:spPr bwMode="auto">
          <a:xfrm>
            <a:off x="457200" y="1143000"/>
            <a:ext cx="822960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cxnSp>
        <p:nvCxnSpPr>
          <p:cNvPr id="22" name="Straight Connector 21"/>
          <p:cNvCxnSpPr/>
          <p:nvPr userDrawn="1"/>
        </p:nvCxnSpPr>
        <p:spPr bwMode="auto">
          <a:xfrm>
            <a:off x="1165225" y="5305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28" name="Straight Connector 27"/>
          <p:cNvCxnSpPr/>
          <p:nvPr userDrawn="1"/>
        </p:nvCxnSpPr>
        <p:spPr bwMode="auto">
          <a:xfrm>
            <a:off x="1165225" y="4543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1" name="Straight Connector 30"/>
          <p:cNvCxnSpPr/>
          <p:nvPr userDrawn="1"/>
        </p:nvCxnSpPr>
        <p:spPr bwMode="auto">
          <a:xfrm>
            <a:off x="1165225" y="3778250"/>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2" name="Straight Connector 31"/>
          <p:cNvCxnSpPr/>
          <p:nvPr userDrawn="1"/>
        </p:nvCxnSpPr>
        <p:spPr bwMode="auto">
          <a:xfrm>
            <a:off x="1165225" y="3019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3" name="Straight Connector 32"/>
          <p:cNvCxnSpPr/>
          <p:nvPr userDrawn="1"/>
        </p:nvCxnSpPr>
        <p:spPr bwMode="auto">
          <a:xfrm>
            <a:off x="1165225" y="2257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649624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ext page w/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0008"/>
            <a:ext cx="5562600" cy="956266"/>
          </a:xfrm>
        </p:spPr>
        <p:txBody>
          <a:bodyPr anchor="b" anchorCtr="0"/>
          <a:lstStyle>
            <a:lvl1pPr>
              <a:lnSpc>
                <a:spcPct val="90000"/>
              </a:lnSpc>
              <a:defRPr sz="2000" b="1" cap="all">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4A15B919-E3DF-8843-A034-99A3C3E2A01C}" type="slidenum">
              <a:rPr lang="en-US" smtClean="0"/>
              <a:pPr/>
              <a:t>‹#›</a:t>
            </a:fld>
            <a:endParaRPr lang="en-US"/>
          </a:p>
        </p:txBody>
      </p:sp>
      <p:sp>
        <p:nvSpPr>
          <p:cNvPr id="14" name="Text Placeholder 13"/>
          <p:cNvSpPr>
            <a:spLocks noGrp="1"/>
          </p:cNvSpPr>
          <p:nvPr>
            <p:ph type="body" sz="quarter" idx="15"/>
          </p:nvPr>
        </p:nvSpPr>
        <p:spPr>
          <a:xfrm>
            <a:off x="457200" y="5658630"/>
            <a:ext cx="8229600" cy="146050"/>
          </a:xfrm>
        </p:spPr>
        <p:txBody>
          <a:bodyPr/>
          <a:lstStyle>
            <a:lvl1pPr>
              <a:spcBef>
                <a:spcPts val="100"/>
              </a:spcBef>
              <a:defRPr sz="900" i="1"/>
            </a:lvl1pPr>
            <a:lvl2pPr marL="114300" indent="-76200">
              <a:spcBef>
                <a:spcPts val="100"/>
              </a:spcBef>
              <a:defRPr sz="800" i="1"/>
            </a:lvl2pPr>
            <a:lvl3pPr marL="241300" indent="-107950">
              <a:spcBef>
                <a:spcPts val="100"/>
              </a:spcBef>
              <a:defRPr sz="800" i="1"/>
            </a:lvl3pPr>
            <a:lvl4pPr marL="355600" indent="-88900">
              <a:spcBef>
                <a:spcPts val="100"/>
              </a:spcBef>
              <a:defRPr sz="800" i="1"/>
            </a:lvl4pPr>
            <a:lvl5pPr marL="463550" indent="-88900">
              <a:spcBef>
                <a:spcPts val="100"/>
              </a:spcBef>
              <a:defRPr sz="800" i="1"/>
            </a:lvl5pPr>
          </a:lstStyle>
          <a:p>
            <a:pPr lvl="0"/>
            <a:r>
              <a:rPr lang="en-US" dirty="0"/>
              <a:t>Click to edit Master text styles</a:t>
            </a:r>
          </a:p>
        </p:txBody>
      </p:sp>
      <p:cxnSp>
        <p:nvCxnSpPr>
          <p:cNvPr id="13" name="Straight Connector 12"/>
          <p:cNvCxnSpPr/>
          <p:nvPr userDrawn="1"/>
        </p:nvCxnSpPr>
        <p:spPr bwMode="auto">
          <a:xfrm>
            <a:off x="457200" y="1143000"/>
            <a:ext cx="822960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sp>
        <p:nvSpPr>
          <p:cNvPr id="10" name="Content Placeholder 7"/>
          <p:cNvSpPr>
            <a:spLocks noGrp="1"/>
          </p:cNvSpPr>
          <p:nvPr>
            <p:ph sz="quarter" idx="13" hasCustomPrompt="1"/>
          </p:nvPr>
        </p:nvSpPr>
        <p:spPr>
          <a:xfrm>
            <a:off x="457200" y="1600200"/>
            <a:ext cx="8229600" cy="3962400"/>
          </a:xfrm>
        </p:spPr>
        <p:txBody>
          <a:bodyPr/>
          <a:lstStyle>
            <a:lvl1pPr>
              <a:spcBef>
                <a:spcPts val="800"/>
              </a:spcBef>
              <a:defRPr sz="2000" baseline="0">
                <a:latin typeface="Arial Narrow"/>
                <a:cs typeface="Arial Narrow"/>
              </a:defRPr>
            </a:lvl1pPr>
            <a:lvl2pPr marL="169863" indent="-120650">
              <a:spcBef>
                <a:spcPts val="200"/>
              </a:spcBef>
              <a:defRPr sz="2000">
                <a:latin typeface="Arial Narrow"/>
                <a:cs typeface="Arial Narrow"/>
              </a:defRPr>
            </a:lvl2pPr>
            <a:lvl3pPr marL="390525" indent="-150813">
              <a:spcBef>
                <a:spcPts val="100"/>
              </a:spcBef>
              <a:defRPr sz="2000">
                <a:latin typeface="Arial Narrow"/>
                <a:cs typeface="Arial Narrow"/>
              </a:defRPr>
            </a:lvl3pPr>
            <a:lvl4pPr marL="549275" indent="-128588">
              <a:spcBef>
                <a:spcPts val="0"/>
              </a:spcBef>
              <a:defRPr sz="2000">
                <a:latin typeface="Arial Narrow"/>
                <a:cs typeface="Arial Narrow"/>
              </a:defRPr>
            </a:lvl4pPr>
            <a:lvl5pPr marL="749300" indent="-169863">
              <a:spcBef>
                <a:spcPts val="0"/>
              </a:spcBef>
              <a:defRPr sz="2000">
                <a:latin typeface="Arial Narrow"/>
                <a:cs typeface="Arial Narrow"/>
              </a:defRPr>
            </a:lvl5pPr>
          </a:lstStyle>
          <a:p>
            <a:pPr lvl="0"/>
            <a:r>
              <a:rPr lang="en-US" dirty="0"/>
              <a:t>Click to add text or insert image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8266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4_Cover No Image -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1" y="14430"/>
            <a:ext cx="9144000" cy="6858000"/>
          </a:xfrm>
          <a:prstGeom prst="rect">
            <a:avLst/>
          </a:prstGeom>
        </p:spPr>
      </p:pic>
      <p:sp>
        <p:nvSpPr>
          <p:cNvPr id="10" name="Rectangle 2"/>
          <p:cNvSpPr>
            <a:spLocks noGrp="1" noChangeArrowheads="1"/>
          </p:cNvSpPr>
          <p:nvPr>
            <p:ph type="ctrTitle"/>
          </p:nvPr>
        </p:nvSpPr>
        <p:spPr>
          <a:xfrm>
            <a:off x="762001" y="1343025"/>
            <a:ext cx="7605712" cy="1948392"/>
          </a:xfrm>
        </p:spPr>
        <p:txBody>
          <a:bodyPr anchor="b" anchorCtr="0"/>
          <a:lstStyle>
            <a:lvl1pPr>
              <a:lnSpc>
                <a:spcPct val="82000"/>
              </a:lnSpc>
              <a:defRPr sz="4500" b="1" cap="none">
                <a:solidFill>
                  <a:schemeClr val="tx1">
                    <a:lumMod val="75000"/>
                    <a:lumOff val="25000"/>
                  </a:schemeClr>
                </a:solidFill>
                <a:latin typeface="Arial Narrow"/>
                <a:cs typeface="Arial Narrow"/>
              </a:defRPr>
            </a:lvl1pPr>
          </a:lstStyle>
          <a:p>
            <a:r>
              <a:rPr lang="en-US"/>
              <a:t>Click to edit Master title style</a:t>
            </a:r>
          </a:p>
        </p:txBody>
      </p:sp>
      <p:sp>
        <p:nvSpPr>
          <p:cNvPr id="12" name="Rectangle 3"/>
          <p:cNvSpPr>
            <a:spLocks noGrp="1" noChangeArrowheads="1"/>
          </p:cNvSpPr>
          <p:nvPr>
            <p:ph type="subTitle" idx="1"/>
          </p:nvPr>
        </p:nvSpPr>
        <p:spPr>
          <a:xfrm>
            <a:off x="786424" y="3518028"/>
            <a:ext cx="7602537" cy="457200"/>
          </a:xfrm>
        </p:spPr>
        <p:txBody>
          <a:bodyPr anchor="t" anchorCtr="0"/>
          <a:lstStyle>
            <a:lvl1pPr>
              <a:lnSpc>
                <a:spcPct val="80000"/>
              </a:lnSpc>
              <a:defRPr sz="2000" cap="all">
                <a:solidFill>
                  <a:schemeClr val="tx1">
                    <a:lumMod val="85000"/>
                    <a:lumOff val="15000"/>
                  </a:schemeClr>
                </a:solidFill>
                <a:latin typeface="Arial Narrow"/>
                <a:cs typeface="Arial Narrow"/>
              </a:defRPr>
            </a:lvl1pPr>
          </a:lstStyle>
          <a:p>
            <a:r>
              <a:rPr lang="en-US"/>
              <a:t>Click to edit Master subtitle style</a:t>
            </a:r>
          </a:p>
        </p:txBody>
      </p:sp>
      <p:sp>
        <p:nvSpPr>
          <p:cNvPr id="13" name="TextBox 12"/>
          <p:cNvSpPr txBox="1"/>
          <p:nvPr userDrawn="1"/>
        </p:nvSpPr>
        <p:spPr>
          <a:xfrm>
            <a:off x="762000" y="6383577"/>
            <a:ext cx="6558845" cy="264303"/>
          </a:xfrm>
          <a:prstGeom prst="rect">
            <a:avLst/>
          </a:prstGeom>
          <a:noFill/>
        </p:spPr>
        <p:txBody>
          <a:bodyPr wrap="square" lIns="0" tIns="0" rIns="0" bIns="0" rtlCol="0">
            <a:spAutoFit/>
          </a:bodyPr>
          <a:lstStyle/>
          <a:p>
            <a:pPr defTabSz="914400">
              <a:lnSpc>
                <a:spcPct val="95000"/>
              </a:lnSpc>
            </a:pPr>
            <a:r>
              <a:rPr lang="en-US" sz="900" dirty="0">
                <a:solidFill>
                  <a:prstClr val="black">
                    <a:lumMod val="75000"/>
                    <a:lumOff val="25000"/>
                  </a:prstClr>
                </a:solidFill>
                <a:latin typeface="Arial Narrow"/>
                <a:cs typeface="Arial Narrow"/>
              </a:rPr>
              <a:t>For Financial Professionals. Not for Public Distribution. PROPRIETARY. </a:t>
            </a:r>
            <a:br>
              <a:rPr lang="en-US" sz="900" dirty="0">
                <a:solidFill>
                  <a:prstClr val="black">
                    <a:lumMod val="75000"/>
                    <a:lumOff val="25000"/>
                  </a:prstClr>
                </a:solidFill>
                <a:latin typeface="Arial Narrow"/>
                <a:cs typeface="Arial Narrow"/>
              </a:rPr>
            </a:br>
            <a:r>
              <a:rPr lang="en-US" sz="900" dirty="0">
                <a:solidFill>
                  <a:prstClr val="black">
                    <a:lumMod val="75000"/>
                    <a:lumOff val="25000"/>
                  </a:prstClr>
                </a:solidFill>
                <a:latin typeface="Arial Narrow"/>
                <a:cs typeface="Arial Narrow"/>
              </a:rPr>
              <a:t>Permission to reprint or distribute any content from this presentation requires the written approval of S&amp;P Dow Jones Indices.</a:t>
            </a:r>
          </a:p>
        </p:txBody>
      </p:sp>
      <p:pic>
        <p:nvPicPr>
          <p:cNvPr id="14" name="Picture 13" descr="Cover no image 200.jpg"/>
          <p:cNvPicPr>
            <a:picLocks noChangeAspect="1"/>
          </p:cNvPicPr>
          <p:nvPr userDrawn="1"/>
        </p:nvPicPr>
        <p:blipFill>
          <a:blip r:embed="rId3"/>
          <a:srcRect l="5555" t="6944" r="71658" b="75558"/>
          <a:stretch>
            <a:fillRect/>
          </a:stretch>
        </p:blipFill>
        <p:spPr>
          <a:xfrm>
            <a:off x="228600" y="304800"/>
            <a:ext cx="2083619" cy="839980"/>
          </a:xfrm>
          <a:prstGeom prst="rect">
            <a:avLst/>
          </a:prstGeom>
        </p:spPr>
      </p:pic>
      <p:sp>
        <p:nvSpPr>
          <p:cNvPr id="15" name="Text Placeholder 3"/>
          <p:cNvSpPr>
            <a:spLocks noGrp="1"/>
          </p:cNvSpPr>
          <p:nvPr>
            <p:ph type="body" sz="quarter" idx="10"/>
          </p:nvPr>
        </p:nvSpPr>
        <p:spPr>
          <a:xfrm>
            <a:off x="5562600" y="472440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
        <p:nvSpPr>
          <p:cNvPr id="16" name="Text Placeholder 3"/>
          <p:cNvSpPr>
            <a:spLocks noGrp="1"/>
          </p:cNvSpPr>
          <p:nvPr>
            <p:ph type="body" sz="quarter" idx="11"/>
          </p:nvPr>
        </p:nvSpPr>
        <p:spPr>
          <a:xfrm>
            <a:off x="5562600" y="501714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131359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233397064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03016" y="2995333"/>
            <a:ext cx="6355183" cy="667967"/>
          </a:xfrm>
          <a:prstGeom prst="rect">
            <a:avLst/>
          </a:prstGeom>
          <a:noFill/>
          <a:ln>
            <a:noFill/>
          </a:ln>
        </p:spPr>
        <p:txBody>
          <a:bodyPr/>
          <a:lstStyle>
            <a:lvl1pPr algn="l">
              <a:defRPr sz="3600">
                <a:solidFill>
                  <a:schemeClr val="bg1"/>
                </a:solidFill>
                <a:latin typeface="Trebuchet MS"/>
                <a:cs typeface="Trebuchet MS"/>
              </a:defRPr>
            </a:lvl1pPr>
          </a:lstStyle>
          <a:p>
            <a:r>
              <a:rPr lang="en-US" dirty="0"/>
              <a:t>DIVIDER PAGE TITLE</a:t>
            </a:r>
          </a:p>
        </p:txBody>
      </p:sp>
    </p:spTree>
    <p:extLst>
      <p:ext uri="{BB962C8B-B14F-4D97-AF65-F5344CB8AC3E}">
        <p14:creationId xmlns:p14="http://schemas.microsoft.com/office/powerpoint/2010/main" val="27891032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1914528"/>
            <a:ext cx="8504238"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320675" y="5839310"/>
            <a:ext cx="8500220" cy="148584"/>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9"/>
          <p:cNvSpPr>
            <a:spLocks noGrp="1"/>
          </p:cNvSpPr>
          <p:nvPr>
            <p:ph type="body" sz="quarter" idx="19"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1340594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4921041"/>
            <a:ext cx="850392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668317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063782"/>
            <a:ext cx="8503543"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5178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320675" y="4076095"/>
            <a:ext cx="3482320"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a:t>Author’s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4987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1438" y="1100212"/>
            <a:ext cx="2386012" cy="223277"/>
          </a:xfrm>
        </p:spPr>
        <p:txBody>
          <a:bodyPr/>
          <a:lstStyle/>
          <a:p>
            <a:endParaRPr dirty="0"/>
          </a:p>
        </p:txBody>
      </p:sp>
    </p:spTree>
    <p:extLst>
      <p:ext uri="{BB962C8B-B14F-4D97-AF65-F5344CB8AC3E}">
        <p14:creationId xmlns:p14="http://schemas.microsoft.com/office/powerpoint/2010/main" val="4147934173"/>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Agenda / 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
        <p:nvSpPr>
          <p:cNvPr id="11" name="Text Placeholder 10"/>
          <p:cNvSpPr>
            <a:spLocks noGrp="1"/>
          </p:cNvSpPr>
          <p:nvPr>
            <p:ph type="body" sz="quarter" idx="13" hasCustomPrompt="1"/>
          </p:nvPr>
        </p:nvSpPr>
        <p:spPr>
          <a:xfrm>
            <a:off x="1162323" y="1840399"/>
            <a:ext cx="7524477" cy="292956"/>
          </a:xfrm>
        </p:spPr>
        <p:txBody>
          <a:bodyPr anchor="ctr" anchorCtr="0"/>
          <a:lstStyle>
            <a:lvl1pPr>
              <a:defRPr sz="2000" b="1" cap="all"/>
            </a:lvl1pPr>
          </a:lstStyle>
          <a:p>
            <a:pPr lvl="0"/>
            <a:r>
              <a:rPr lang="en-US" dirty="0"/>
              <a:t>Enter SECTION TITLE</a:t>
            </a:r>
          </a:p>
        </p:txBody>
      </p:sp>
      <p:sp>
        <p:nvSpPr>
          <p:cNvPr id="12" name="Text Placeholder 10"/>
          <p:cNvSpPr>
            <a:spLocks noGrp="1"/>
          </p:cNvSpPr>
          <p:nvPr>
            <p:ph type="body" sz="quarter" idx="14" hasCustomPrompt="1"/>
          </p:nvPr>
        </p:nvSpPr>
        <p:spPr>
          <a:xfrm>
            <a:off x="1162323" y="2606907"/>
            <a:ext cx="7524477" cy="292956"/>
          </a:xfrm>
        </p:spPr>
        <p:txBody>
          <a:bodyPr anchor="ctr" anchorCtr="0"/>
          <a:lstStyle>
            <a:lvl1pPr>
              <a:defRPr sz="2000" b="1" cap="all"/>
            </a:lvl1pPr>
          </a:lstStyle>
          <a:p>
            <a:pPr lvl="0"/>
            <a:r>
              <a:rPr lang="en-US" dirty="0"/>
              <a:t>Enter SECTION TITLE</a:t>
            </a:r>
          </a:p>
        </p:txBody>
      </p:sp>
      <p:sp>
        <p:nvSpPr>
          <p:cNvPr id="13" name="Text Placeholder 10"/>
          <p:cNvSpPr>
            <a:spLocks noGrp="1"/>
          </p:cNvSpPr>
          <p:nvPr>
            <p:ph type="body" sz="quarter" idx="15" hasCustomPrompt="1"/>
          </p:nvPr>
        </p:nvSpPr>
        <p:spPr>
          <a:xfrm>
            <a:off x="1162323" y="3361043"/>
            <a:ext cx="7524477" cy="292956"/>
          </a:xfrm>
        </p:spPr>
        <p:txBody>
          <a:bodyPr anchor="ctr" anchorCtr="0"/>
          <a:lstStyle>
            <a:lvl1pPr>
              <a:defRPr sz="2000" b="1" cap="all"/>
            </a:lvl1pPr>
          </a:lstStyle>
          <a:p>
            <a:pPr lvl="0"/>
            <a:r>
              <a:rPr lang="en-US" dirty="0"/>
              <a:t>Enter SECTION TITLE</a:t>
            </a:r>
          </a:p>
        </p:txBody>
      </p:sp>
      <p:sp>
        <p:nvSpPr>
          <p:cNvPr id="14" name="Text Placeholder 10"/>
          <p:cNvSpPr>
            <a:spLocks noGrp="1"/>
          </p:cNvSpPr>
          <p:nvPr>
            <p:ph type="body" sz="quarter" idx="16" hasCustomPrompt="1"/>
          </p:nvPr>
        </p:nvSpPr>
        <p:spPr>
          <a:xfrm>
            <a:off x="445161" y="175943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5" name="Text Placeholder 10"/>
          <p:cNvSpPr>
            <a:spLocks noGrp="1"/>
          </p:cNvSpPr>
          <p:nvPr>
            <p:ph type="body" sz="quarter" idx="17" hasCustomPrompt="1"/>
          </p:nvPr>
        </p:nvSpPr>
        <p:spPr>
          <a:xfrm>
            <a:off x="445161" y="251582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6" name="Text Placeholder 10"/>
          <p:cNvSpPr>
            <a:spLocks noGrp="1"/>
          </p:cNvSpPr>
          <p:nvPr>
            <p:ph type="body" sz="quarter" idx="18" hasCustomPrompt="1"/>
          </p:nvPr>
        </p:nvSpPr>
        <p:spPr>
          <a:xfrm>
            <a:off x="445161" y="327221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7" name="Text Placeholder 10"/>
          <p:cNvSpPr>
            <a:spLocks noGrp="1"/>
          </p:cNvSpPr>
          <p:nvPr>
            <p:ph type="body" sz="quarter" idx="19" hasCustomPrompt="1"/>
          </p:nvPr>
        </p:nvSpPr>
        <p:spPr>
          <a:xfrm>
            <a:off x="445161" y="402860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8" name="Text Placeholder 10"/>
          <p:cNvSpPr>
            <a:spLocks noGrp="1"/>
          </p:cNvSpPr>
          <p:nvPr>
            <p:ph type="body" sz="quarter" idx="20" hasCustomPrompt="1"/>
          </p:nvPr>
        </p:nvSpPr>
        <p:spPr>
          <a:xfrm>
            <a:off x="445161" y="478499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20" name="Text Placeholder 10"/>
          <p:cNvSpPr>
            <a:spLocks noGrp="1"/>
          </p:cNvSpPr>
          <p:nvPr>
            <p:ph type="body" sz="quarter" idx="22" hasCustomPrompt="1"/>
          </p:nvPr>
        </p:nvSpPr>
        <p:spPr>
          <a:xfrm>
            <a:off x="1162323" y="4118339"/>
            <a:ext cx="7524477" cy="292956"/>
          </a:xfrm>
        </p:spPr>
        <p:txBody>
          <a:bodyPr anchor="ctr" anchorCtr="0"/>
          <a:lstStyle>
            <a:lvl1pPr>
              <a:defRPr sz="2000" b="1" cap="all" baseline="0"/>
            </a:lvl1pPr>
          </a:lstStyle>
          <a:p>
            <a:pPr lvl="0"/>
            <a:r>
              <a:rPr lang="en-US"/>
              <a:t>Enter sectionTITLE</a:t>
            </a:r>
            <a:endParaRPr lang="en-US" dirty="0"/>
          </a:p>
        </p:txBody>
      </p:sp>
      <p:sp>
        <p:nvSpPr>
          <p:cNvPr id="21" name="Text Placeholder 10"/>
          <p:cNvSpPr>
            <a:spLocks noGrp="1"/>
          </p:cNvSpPr>
          <p:nvPr>
            <p:ph type="body" sz="quarter" idx="23" hasCustomPrompt="1"/>
          </p:nvPr>
        </p:nvSpPr>
        <p:spPr>
          <a:xfrm>
            <a:off x="1162323" y="4862701"/>
            <a:ext cx="7524477" cy="292956"/>
          </a:xfrm>
        </p:spPr>
        <p:txBody>
          <a:bodyPr anchor="ctr" anchorCtr="0"/>
          <a:lstStyle>
            <a:lvl1pPr>
              <a:defRPr sz="2000" b="1" cap="all"/>
            </a:lvl1pPr>
          </a:lstStyle>
          <a:p>
            <a:pPr lvl="0"/>
            <a:r>
              <a:rPr lang="en-US" dirty="0"/>
              <a:t>Enter SECTION TITLE</a:t>
            </a:r>
          </a:p>
        </p:txBody>
      </p:sp>
      <p:sp>
        <p:nvSpPr>
          <p:cNvPr id="29" name="Title 1"/>
          <p:cNvSpPr>
            <a:spLocks noGrp="1"/>
          </p:cNvSpPr>
          <p:nvPr>
            <p:ph type="title" hasCustomPrompt="1"/>
          </p:nvPr>
        </p:nvSpPr>
        <p:spPr>
          <a:xfrm>
            <a:off x="457201" y="110008"/>
            <a:ext cx="5562600" cy="956266"/>
          </a:xfrm>
        </p:spPr>
        <p:txBody>
          <a:bodyPr anchor="b" anchorCtr="0"/>
          <a:lstStyle>
            <a:lvl1pPr>
              <a:lnSpc>
                <a:spcPct val="90000"/>
              </a:lnSpc>
              <a:defRPr sz="2000" b="1" cap="all">
                <a:solidFill>
                  <a:schemeClr val="tx1">
                    <a:lumMod val="65000"/>
                    <a:lumOff val="35000"/>
                  </a:schemeClr>
                </a:solidFill>
              </a:defRPr>
            </a:lvl1pPr>
          </a:lstStyle>
          <a:p>
            <a:r>
              <a:rPr lang="en-US" dirty="0"/>
              <a:t>CLICK TO EDIT MASTER TITLE STYLE</a:t>
            </a:r>
          </a:p>
        </p:txBody>
      </p:sp>
      <p:cxnSp>
        <p:nvCxnSpPr>
          <p:cNvPr id="30" name="Straight Connector 29"/>
          <p:cNvCxnSpPr/>
          <p:nvPr userDrawn="1"/>
        </p:nvCxnSpPr>
        <p:spPr bwMode="auto">
          <a:xfrm>
            <a:off x="457200" y="1143000"/>
            <a:ext cx="822960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cxnSp>
        <p:nvCxnSpPr>
          <p:cNvPr id="22" name="Straight Connector 21"/>
          <p:cNvCxnSpPr/>
          <p:nvPr userDrawn="1"/>
        </p:nvCxnSpPr>
        <p:spPr bwMode="auto">
          <a:xfrm>
            <a:off x="1165225" y="5305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28" name="Straight Connector 27"/>
          <p:cNvCxnSpPr/>
          <p:nvPr userDrawn="1"/>
        </p:nvCxnSpPr>
        <p:spPr bwMode="auto">
          <a:xfrm>
            <a:off x="1165225" y="4543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1" name="Straight Connector 30"/>
          <p:cNvCxnSpPr/>
          <p:nvPr userDrawn="1"/>
        </p:nvCxnSpPr>
        <p:spPr bwMode="auto">
          <a:xfrm>
            <a:off x="1165225" y="3778250"/>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2" name="Straight Connector 31"/>
          <p:cNvCxnSpPr/>
          <p:nvPr userDrawn="1"/>
        </p:nvCxnSpPr>
        <p:spPr bwMode="auto">
          <a:xfrm>
            <a:off x="1165225" y="3019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3" name="Straight Connector 32"/>
          <p:cNvCxnSpPr/>
          <p:nvPr userDrawn="1"/>
        </p:nvCxnSpPr>
        <p:spPr bwMode="auto">
          <a:xfrm>
            <a:off x="1165225" y="2257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72801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ext page w/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0008"/>
            <a:ext cx="5562600" cy="956266"/>
          </a:xfrm>
        </p:spPr>
        <p:txBody>
          <a:bodyPr anchor="b" anchorCtr="0"/>
          <a:lstStyle>
            <a:lvl1pPr>
              <a:lnSpc>
                <a:spcPct val="90000"/>
              </a:lnSpc>
              <a:defRPr sz="2000" b="1" cap="all">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4A15B919-E3DF-8843-A034-99A3C3E2A01C}" type="slidenum">
              <a:rPr lang="en-US" smtClean="0"/>
              <a:pPr/>
              <a:t>‹#›</a:t>
            </a:fld>
            <a:endParaRPr lang="en-US"/>
          </a:p>
        </p:txBody>
      </p:sp>
      <p:sp>
        <p:nvSpPr>
          <p:cNvPr id="14" name="Text Placeholder 13"/>
          <p:cNvSpPr>
            <a:spLocks noGrp="1"/>
          </p:cNvSpPr>
          <p:nvPr>
            <p:ph type="body" sz="quarter" idx="15"/>
          </p:nvPr>
        </p:nvSpPr>
        <p:spPr>
          <a:xfrm>
            <a:off x="457200" y="5658630"/>
            <a:ext cx="8229600" cy="146050"/>
          </a:xfrm>
        </p:spPr>
        <p:txBody>
          <a:bodyPr/>
          <a:lstStyle>
            <a:lvl1pPr>
              <a:spcBef>
                <a:spcPts val="100"/>
              </a:spcBef>
              <a:defRPr sz="900" i="1"/>
            </a:lvl1pPr>
            <a:lvl2pPr marL="114300" indent="-76200">
              <a:spcBef>
                <a:spcPts val="100"/>
              </a:spcBef>
              <a:defRPr sz="800" i="1"/>
            </a:lvl2pPr>
            <a:lvl3pPr marL="241300" indent="-107950">
              <a:spcBef>
                <a:spcPts val="100"/>
              </a:spcBef>
              <a:defRPr sz="800" i="1"/>
            </a:lvl3pPr>
            <a:lvl4pPr marL="355600" indent="-88900">
              <a:spcBef>
                <a:spcPts val="100"/>
              </a:spcBef>
              <a:defRPr sz="800" i="1"/>
            </a:lvl4pPr>
            <a:lvl5pPr marL="463550" indent="-88900">
              <a:spcBef>
                <a:spcPts val="100"/>
              </a:spcBef>
              <a:defRPr sz="800" i="1"/>
            </a:lvl5pPr>
          </a:lstStyle>
          <a:p>
            <a:pPr lvl="0"/>
            <a:r>
              <a:rPr lang="en-US" dirty="0"/>
              <a:t>Click to edit Master text styles</a:t>
            </a:r>
          </a:p>
        </p:txBody>
      </p:sp>
      <p:cxnSp>
        <p:nvCxnSpPr>
          <p:cNvPr id="13" name="Straight Connector 12"/>
          <p:cNvCxnSpPr/>
          <p:nvPr userDrawn="1"/>
        </p:nvCxnSpPr>
        <p:spPr bwMode="auto">
          <a:xfrm>
            <a:off x="457200" y="1143000"/>
            <a:ext cx="822960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sp>
        <p:nvSpPr>
          <p:cNvPr id="10" name="Content Placeholder 7"/>
          <p:cNvSpPr>
            <a:spLocks noGrp="1"/>
          </p:cNvSpPr>
          <p:nvPr>
            <p:ph sz="quarter" idx="13" hasCustomPrompt="1"/>
          </p:nvPr>
        </p:nvSpPr>
        <p:spPr>
          <a:xfrm>
            <a:off x="457200" y="1600200"/>
            <a:ext cx="8229600" cy="3962400"/>
          </a:xfrm>
        </p:spPr>
        <p:txBody>
          <a:bodyPr/>
          <a:lstStyle>
            <a:lvl1pPr>
              <a:spcBef>
                <a:spcPts val="800"/>
              </a:spcBef>
              <a:defRPr sz="2000" baseline="0">
                <a:latin typeface="Arial Narrow"/>
                <a:cs typeface="Arial Narrow"/>
              </a:defRPr>
            </a:lvl1pPr>
            <a:lvl2pPr marL="169863" indent="-120650">
              <a:spcBef>
                <a:spcPts val="200"/>
              </a:spcBef>
              <a:defRPr sz="2000">
                <a:latin typeface="Arial Narrow"/>
                <a:cs typeface="Arial Narrow"/>
              </a:defRPr>
            </a:lvl2pPr>
            <a:lvl3pPr marL="390525" indent="-150813">
              <a:spcBef>
                <a:spcPts val="100"/>
              </a:spcBef>
              <a:defRPr sz="2000">
                <a:latin typeface="Arial Narrow"/>
                <a:cs typeface="Arial Narrow"/>
              </a:defRPr>
            </a:lvl3pPr>
            <a:lvl4pPr marL="549275" indent="-128588">
              <a:spcBef>
                <a:spcPts val="0"/>
              </a:spcBef>
              <a:defRPr sz="2000">
                <a:latin typeface="Arial Narrow"/>
                <a:cs typeface="Arial Narrow"/>
              </a:defRPr>
            </a:lvl4pPr>
            <a:lvl5pPr marL="749300" indent="-169863">
              <a:spcBef>
                <a:spcPts val="0"/>
              </a:spcBef>
              <a:defRPr sz="2000">
                <a:latin typeface="Arial Narrow"/>
                <a:cs typeface="Arial Narrow"/>
              </a:defRPr>
            </a:lvl5pPr>
          </a:lstStyle>
          <a:p>
            <a:pPr lvl="0"/>
            <a:r>
              <a:rPr lang="en-US" dirty="0"/>
              <a:t>Click to add text or insert image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5724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5_Cover No Image -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1" y="14430"/>
            <a:ext cx="9144000" cy="6858000"/>
          </a:xfrm>
          <a:prstGeom prst="rect">
            <a:avLst/>
          </a:prstGeom>
        </p:spPr>
      </p:pic>
      <p:sp>
        <p:nvSpPr>
          <p:cNvPr id="10" name="Rectangle 2"/>
          <p:cNvSpPr>
            <a:spLocks noGrp="1" noChangeArrowheads="1"/>
          </p:cNvSpPr>
          <p:nvPr>
            <p:ph type="ctrTitle"/>
          </p:nvPr>
        </p:nvSpPr>
        <p:spPr>
          <a:xfrm>
            <a:off x="762001" y="1343025"/>
            <a:ext cx="7605712" cy="1948392"/>
          </a:xfrm>
        </p:spPr>
        <p:txBody>
          <a:bodyPr anchor="b" anchorCtr="0"/>
          <a:lstStyle>
            <a:lvl1pPr>
              <a:lnSpc>
                <a:spcPct val="82000"/>
              </a:lnSpc>
              <a:defRPr sz="4500" b="1" cap="none">
                <a:solidFill>
                  <a:schemeClr val="tx1">
                    <a:lumMod val="75000"/>
                    <a:lumOff val="25000"/>
                  </a:schemeClr>
                </a:solidFill>
                <a:latin typeface="Arial Narrow"/>
                <a:cs typeface="Arial Narrow"/>
              </a:defRPr>
            </a:lvl1pPr>
          </a:lstStyle>
          <a:p>
            <a:r>
              <a:rPr lang="en-US"/>
              <a:t>Click to edit Master title style</a:t>
            </a:r>
          </a:p>
        </p:txBody>
      </p:sp>
      <p:sp>
        <p:nvSpPr>
          <p:cNvPr id="12" name="Rectangle 3"/>
          <p:cNvSpPr>
            <a:spLocks noGrp="1" noChangeArrowheads="1"/>
          </p:cNvSpPr>
          <p:nvPr>
            <p:ph type="subTitle" idx="1"/>
          </p:nvPr>
        </p:nvSpPr>
        <p:spPr>
          <a:xfrm>
            <a:off x="786424" y="3518028"/>
            <a:ext cx="7602537" cy="457200"/>
          </a:xfrm>
        </p:spPr>
        <p:txBody>
          <a:bodyPr anchor="t" anchorCtr="0"/>
          <a:lstStyle>
            <a:lvl1pPr>
              <a:lnSpc>
                <a:spcPct val="80000"/>
              </a:lnSpc>
              <a:defRPr sz="2000" cap="all">
                <a:solidFill>
                  <a:schemeClr val="tx1">
                    <a:lumMod val="85000"/>
                    <a:lumOff val="15000"/>
                  </a:schemeClr>
                </a:solidFill>
                <a:latin typeface="Arial Narrow"/>
                <a:cs typeface="Arial Narrow"/>
              </a:defRPr>
            </a:lvl1pPr>
          </a:lstStyle>
          <a:p>
            <a:r>
              <a:rPr lang="en-US"/>
              <a:t>Click to edit Master subtitle style</a:t>
            </a:r>
          </a:p>
        </p:txBody>
      </p:sp>
      <p:sp>
        <p:nvSpPr>
          <p:cNvPr id="13" name="TextBox 12"/>
          <p:cNvSpPr txBox="1"/>
          <p:nvPr userDrawn="1"/>
        </p:nvSpPr>
        <p:spPr>
          <a:xfrm>
            <a:off x="762000" y="6383577"/>
            <a:ext cx="6558845" cy="264303"/>
          </a:xfrm>
          <a:prstGeom prst="rect">
            <a:avLst/>
          </a:prstGeom>
          <a:noFill/>
        </p:spPr>
        <p:txBody>
          <a:bodyPr wrap="square" lIns="0" tIns="0" rIns="0" bIns="0" rtlCol="0">
            <a:spAutoFit/>
          </a:bodyPr>
          <a:lstStyle/>
          <a:p>
            <a:pPr defTabSz="914400">
              <a:lnSpc>
                <a:spcPct val="95000"/>
              </a:lnSpc>
            </a:pPr>
            <a:r>
              <a:rPr lang="en-US" sz="900" dirty="0">
                <a:solidFill>
                  <a:prstClr val="black">
                    <a:lumMod val="75000"/>
                    <a:lumOff val="25000"/>
                  </a:prstClr>
                </a:solidFill>
                <a:latin typeface="Arial Narrow"/>
                <a:cs typeface="Arial Narrow"/>
              </a:rPr>
              <a:t>For Financial Professionals. Not for Public Distribution. PROPRIETARY. </a:t>
            </a:r>
            <a:br>
              <a:rPr lang="en-US" sz="900" dirty="0">
                <a:solidFill>
                  <a:prstClr val="black">
                    <a:lumMod val="75000"/>
                    <a:lumOff val="25000"/>
                  </a:prstClr>
                </a:solidFill>
                <a:latin typeface="Arial Narrow"/>
                <a:cs typeface="Arial Narrow"/>
              </a:rPr>
            </a:br>
            <a:r>
              <a:rPr lang="en-US" sz="900" dirty="0">
                <a:solidFill>
                  <a:prstClr val="black">
                    <a:lumMod val="75000"/>
                    <a:lumOff val="25000"/>
                  </a:prstClr>
                </a:solidFill>
                <a:latin typeface="Arial Narrow"/>
                <a:cs typeface="Arial Narrow"/>
              </a:rPr>
              <a:t>Permission to reprint or distribute any content from this presentation requires the written approval of S&amp;P Dow Jones Indices.</a:t>
            </a:r>
          </a:p>
        </p:txBody>
      </p:sp>
      <p:pic>
        <p:nvPicPr>
          <p:cNvPr id="14" name="Picture 13" descr="Cover no image 200.jpg"/>
          <p:cNvPicPr>
            <a:picLocks noChangeAspect="1"/>
          </p:cNvPicPr>
          <p:nvPr userDrawn="1"/>
        </p:nvPicPr>
        <p:blipFill>
          <a:blip r:embed="rId3"/>
          <a:srcRect l="5555" t="6944" r="71658" b="75558"/>
          <a:stretch>
            <a:fillRect/>
          </a:stretch>
        </p:blipFill>
        <p:spPr>
          <a:xfrm>
            <a:off x="228600" y="304800"/>
            <a:ext cx="2083619" cy="839980"/>
          </a:xfrm>
          <a:prstGeom prst="rect">
            <a:avLst/>
          </a:prstGeom>
        </p:spPr>
      </p:pic>
      <p:sp>
        <p:nvSpPr>
          <p:cNvPr id="15" name="Text Placeholder 3"/>
          <p:cNvSpPr>
            <a:spLocks noGrp="1"/>
          </p:cNvSpPr>
          <p:nvPr>
            <p:ph type="body" sz="quarter" idx="10"/>
          </p:nvPr>
        </p:nvSpPr>
        <p:spPr>
          <a:xfrm>
            <a:off x="5562600" y="472440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
        <p:nvSpPr>
          <p:cNvPr id="16" name="Text Placeholder 3"/>
          <p:cNvSpPr>
            <a:spLocks noGrp="1"/>
          </p:cNvSpPr>
          <p:nvPr>
            <p:ph type="body" sz="quarter" idx="11"/>
          </p:nvPr>
        </p:nvSpPr>
        <p:spPr>
          <a:xfrm>
            <a:off x="5562600" y="501714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0640572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1373802438"/>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1914528"/>
            <a:ext cx="8504238"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320675" y="5839310"/>
            <a:ext cx="8500220" cy="148584"/>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9"/>
          <p:cNvSpPr>
            <a:spLocks noGrp="1"/>
          </p:cNvSpPr>
          <p:nvPr>
            <p:ph type="body" sz="quarter" idx="19"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419162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800" y="671512"/>
            <a:ext cx="8021638" cy="741363"/>
          </a:xfrm>
        </p:spPr>
        <p:txBody>
          <a:bodyPr/>
          <a:lstStyle/>
          <a:p>
            <a:r>
              <a:rPr lang="en-US" dirty="0"/>
              <a:t>CLICK TO EDIT MASTER TITLE STYLE</a:t>
            </a:r>
          </a:p>
        </p:txBody>
      </p:sp>
    </p:spTree>
    <p:extLst>
      <p:ext uri="{BB962C8B-B14F-4D97-AF65-F5344CB8AC3E}">
        <p14:creationId xmlns:p14="http://schemas.microsoft.com/office/powerpoint/2010/main" val="11627952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4921041"/>
            <a:ext cx="850392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3527747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063782"/>
            <a:ext cx="8503543"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15906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320675" y="4076095"/>
            <a:ext cx="3482320"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a:t>Author’s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30311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1438" y="1100212"/>
            <a:ext cx="2386012" cy="223277"/>
          </a:xfrm>
        </p:spPr>
        <p:txBody>
          <a:bodyPr/>
          <a:lstStyle/>
          <a:p>
            <a:endParaRPr dirty="0"/>
          </a:p>
        </p:txBody>
      </p:sp>
    </p:spTree>
    <p:extLst>
      <p:ext uri="{BB962C8B-B14F-4D97-AF65-F5344CB8AC3E}">
        <p14:creationId xmlns:p14="http://schemas.microsoft.com/office/powerpoint/2010/main" val="389882191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Agenda / 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
        <p:nvSpPr>
          <p:cNvPr id="11" name="Text Placeholder 10"/>
          <p:cNvSpPr>
            <a:spLocks noGrp="1"/>
          </p:cNvSpPr>
          <p:nvPr>
            <p:ph type="body" sz="quarter" idx="13" hasCustomPrompt="1"/>
          </p:nvPr>
        </p:nvSpPr>
        <p:spPr>
          <a:xfrm>
            <a:off x="1162323" y="1840399"/>
            <a:ext cx="7524477" cy="292956"/>
          </a:xfrm>
        </p:spPr>
        <p:txBody>
          <a:bodyPr anchor="ctr" anchorCtr="0"/>
          <a:lstStyle>
            <a:lvl1pPr>
              <a:defRPr sz="2000" b="1" cap="all"/>
            </a:lvl1pPr>
          </a:lstStyle>
          <a:p>
            <a:pPr lvl="0"/>
            <a:r>
              <a:rPr lang="en-US" dirty="0"/>
              <a:t>Enter SECTION TITLE</a:t>
            </a:r>
          </a:p>
        </p:txBody>
      </p:sp>
      <p:sp>
        <p:nvSpPr>
          <p:cNvPr id="12" name="Text Placeholder 10"/>
          <p:cNvSpPr>
            <a:spLocks noGrp="1"/>
          </p:cNvSpPr>
          <p:nvPr>
            <p:ph type="body" sz="quarter" idx="14" hasCustomPrompt="1"/>
          </p:nvPr>
        </p:nvSpPr>
        <p:spPr>
          <a:xfrm>
            <a:off x="1162323" y="2606907"/>
            <a:ext cx="7524477" cy="292956"/>
          </a:xfrm>
        </p:spPr>
        <p:txBody>
          <a:bodyPr anchor="ctr" anchorCtr="0"/>
          <a:lstStyle>
            <a:lvl1pPr>
              <a:defRPr sz="2000" b="1" cap="all"/>
            </a:lvl1pPr>
          </a:lstStyle>
          <a:p>
            <a:pPr lvl="0"/>
            <a:r>
              <a:rPr lang="en-US" dirty="0"/>
              <a:t>Enter SECTION TITLE</a:t>
            </a:r>
          </a:p>
        </p:txBody>
      </p:sp>
      <p:sp>
        <p:nvSpPr>
          <p:cNvPr id="13" name="Text Placeholder 10"/>
          <p:cNvSpPr>
            <a:spLocks noGrp="1"/>
          </p:cNvSpPr>
          <p:nvPr>
            <p:ph type="body" sz="quarter" idx="15" hasCustomPrompt="1"/>
          </p:nvPr>
        </p:nvSpPr>
        <p:spPr>
          <a:xfrm>
            <a:off x="1162323" y="3361043"/>
            <a:ext cx="7524477" cy="292956"/>
          </a:xfrm>
        </p:spPr>
        <p:txBody>
          <a:bodyPr anchor="ctr" anchorCtr="0"/>
          <a:lstStyle>
            <a:lvl1pPr>
              <a:defRPr sz="2000" b="1" cap="all"/>
            </a:lvl1pPr>
          </a:lstStyle>
          <a:p>
            <a:pPr lvl="0"/>
            <a:r>
              <a:rPr lang="en-US" dirty="0"/>
              <a:t>Enter SECTION TITLE</a:t>
            </a:r>
          </a:p>
        </p:txBody>
      </p:sp>
      <p:sp>
        <p:nvSpPr>
          <p:cNvPr id="14" name="Text Placeholder 10"/>
          <p:cNvSpPr>
            <a:spLocks noGrp="1"/>
          </p:cNvSpPr>
          <p:nvPr>
            <p:ph type="body" sz="quarter" idx="16" hasCustomPrompt="1"/>
          </p:nvPr>
        </p:nvSpPr>
        <p:spPr>
          <a:xfrm>
            <a:off x="445161" y="175943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5" name="Text Placeholder 10"/>
          <p:cNvSpPr>
            <a:spLocks noGrp="1"/>
          </p:cNvSpPr>
          <p:nvPr>
            <p:ph type="body" sz="quarter" idx="17" hasCustomPrompt="1"/>
          </p:nvPr>
        </p:nvSpPr>
        <p:spPr>
          <a:xfrm>
            <a:off x="445161" y="251582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6" name="Text Placeholder 10"/>
          <p:cNvSpPr>
            <a:spLocks noGrp="1"/>
          </p:cNvSpPr>
          <p:nvPr>
            <p:ph type="body" sz="quarter" idx="18" hasCustomPrompt="1"/>
          </p:nvPr>
        </p:nvSpPr>
        <p:spPr>
          <a:xfrm>
            <a:off x="445161" y="327221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7" name="Text Placeholder 10"/>
          <p:cNvSpPr>
            <a:spLocks noGrp="1"/>
          </p:cNvSpPr>
          <p:nvPr>
            <p:ph type="body" sz="quarter" idx="19" hasCustomPrompt="1"/>
          </p:nvPr>
        </p:nvSpPr>
        <p:spPr>
          <a:xfrm>
            <a:off x="445161" y="402860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18" name="Text Placeholder 10"/>
          <p:cNvSpPr>
            <a:spLocks noGrp="1"/>
          </p:cNvSpPr>
          <p:nvPr>
            <p:ph type="body" sz="quarter" idx="20" hasCustomPrompt="1"/>
          </p:nvPr>
        </p:nvSpPr>
        <p:spPr>
          <a:xfrm>
            <a:off x="445161" y="4784990"/>
            <a:ext cx="718710" cy="587196"/>
          </a:xfrm>
        </p:spPr>
        <p:txBody>
          <a:bodyPr anchor="ctr" anchorCtr="0"/>
          <a:lstStyle>
            <a:lvl1pPr>
              <a:defRPr sz="4200" b="0" i="0" cap="all">
                <a:solidFill>
                  <a:schemeClr val="bg1">
                    <a:lumMod val="75000"/>
                  </a:schemeClr>
                </a:solidFill>
                <a:latin typeface="Arial Narrow"/>
                <a:cs typeface="Arial Narrow"/>
              </a:defRPr>
            </a:lvl1pPr>
          </a:lstStyle>
          <a:p>
            <a:pPr lvl="0"/>
            <a:r>
              <a:rPr lang="en-US" dirty="0"/>
              <a:t>##</a:t>
            </a:r>
          </a:p>
        </p:txBody>
      </p:sp>
      <p:sp>
        <p:nvSpPr>
          <p:cNvPr id="20" name="Text Placeholder 10"/>
          <p:cNvSpPr>
            <a:spLocks noGrp="1"/>
          </p:cNvSpPr>
          <p:nvPr>
            <p:ph type="body" sz="quarter" idx="22" hasCustomPrompt="1"/>
          </p:nvPr>
        </p:nvSpPr>
        <p:spPr>
          <a:xfrm>
            <a:off x="1162323" y="4118339"/>
            <a:ext cx="7524477" cy="292956"/>
          </a:xfrm>
        </p:spPr>
        <p:txBody>
          <a:bodyPr anchor="ctr" anchorCtr="0"/>
          <a:lstStyle>
            <a:lvl1pPr>
              <a:defRPr sz="2000" b="1" cap="all" baseline="0"/>
            </a:lvl1pPr>
          </a:lstStyle>
          <a:p>
            <a:pPr lvl="0"/>
            <a:r>
              <a:rPr lang="en-US"/>
              <a:t>Enter sectionTITLE</a:t>
            </a:r>
            <a:endParaRPr lang="en-US" dirty="0"/>
          </a:p>
        </p:txBody>
      </p:sp>
      <p:sp>
        <p:nvSpPr>
          <p:cNvPr id="21" name="Text Placeholder 10"/>
          <p:cNvSpPr>
            <a:spLocks noGrp="1"/>
          </p:cNvSpPr>
          <p:nvPr>
            <p:ph type="body" sz="quarter" idx="23" hasCustomPrompt="1"/>
          </p:nvPr>
        </p:nvSpPr>
        <p:spPr>
          <a:xfrm>
            <a:off x="1162323" y="4862701"/>
            <a:ext cx="7524477" cy="292956"/>
          </a:xfrm>
        </p:spPr>
        <p:txBody>
          <a:bodyPr anchor="ctr" anchorCtr="0"/>
          <a:lstStyle>
            <a:lvl1pPr>
              <a:defRPr sz="2000" b="1" cap="all"/>
            </a:lvl1pPr>
          </a:lstStyle>
          <a:p>
            <a:pPr lvl="0"/>
            <a:r>
              <a:rPr lang="en-US" dirty="0"/>
              <a:t>Enter SECTION TITLE</a:t>
            </a:r>
          </a:p>
        </p:txBody>
      </p:sp>
      <p:sp>
        <p:nvSpPr>
          <p:cNvPr id="29" name="Title 1"/>
          <p:cNvSpPr>
            <a:spLocks noGrp="1"/>
          </p:cNvSpPr>
          <p:nvPr>
            <p:ph type="title" hasCustomPrompt="1"/>
          </p:nvPr>
        </p:nvSpPr>
        <p:spPr>
          <a:xfrm>
            <a:off x="457201" y="110008"/>
            <a:ext cx="5562600" cy="956266"/>
          </a:xfrm>
        </p:spPr>
        <p:txBody>
          <a:bodyPr anchor="b" anchorCtr="0"/>
          <a:lstStyle>
            <a:lvl1pPr>
              <a:lnSpc>
                <a:spcPct val="90000"/>
              </a:lnSpc>
              <a:defRPr sz="2000" b="1" cap="all">
                <a:solidFill>
                  <a:schemeClr val="tx1">
                    <a:lumMod val="65000"/>
                    <a:lumOff val="35000"/>
                  </a:schemeClr>
                </a:solidFill>
              </a:defRPr>
            </a:lvl1pPr>
          </a:lstStyle>
          <a:p>
            <a:r>
              <a:rPr lang="en-US" dirty="0"/>
              <a:t>CLICK TO EDIT MASTER TITLE STYLE</a:t>
            </a:r>
          </a:p>
        </p:txBody>
      </p:sp>
      <p:cxnSp>
        <p:nvCxnSpPr>
          <p:cNvPr id="30" name="Straight Connector 29"/>
          <p:cNvCxnSpPr/>
          <p:nvPr userDrawn="1"/>
        </p:nvCxnSpPr>
        <p:spPr bwMode="auto">
          <a:xfrm>
            <a:off x="457200" y="1143000"/>
            <a:ext cx="822960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cxnSp>
        <p:nvCxnSpPr>
          <p:cNvPr id="22" name="Straight Connector 21"/>
          <p:cNvCxnSpPr/>
          <p:nvPr userDrawn="1"/>
        </p:nvCxnSpPr>
        <p:spPr bwMode="auto">
          <a:xfrm>
            <a:off x="1165225" y="5305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28" name="Straight Connector 27"/>
          <p:cNvCxnSpPr/>
          <p:nvPr userDrawn="1"/>
        </p:nvCxnSpPr>
        <p:spPr bwMode="auto">
          <a:xfrm>
            <a:off x="1165225" y="4543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1" name="Straight Connector 30"/>
          <p:cNvCxnSpPr/>
          <p:nvPr userDrawn="1"/>
        </p:nvCxnSpPr>
        <p:spPr bwMode="auto">
          <a:xfrm>
            <a:off x="1165225" y="3778250"/>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2" name="Straight Connector 31"/>
          <p:cNvCxnSpPr/>
          <p:nvPr userDrawn="1"/>
        </p:nvCxnSpPr>
        <p:spPr bwMode="auto">
          <a:xfrm>
            <a:off x="1165225" y="3019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33" name="Straight Connector 32"/>
          <p:cNvCxnSpPr/>
          <p:nvPr userDrawn="1"/>
        </p:nvCxnSpPr>
        <p:spPr bwMode="auto">
          <a:xfrm>
            <a:off x="1165225" y="2257425"/>
            <a:ext cx="7516368"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9865341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Text page w/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0008"/>
            <a:ext cx="5562600" cy="956266"/>
          </a:xfrm>
        </p:spPr>
        <p:txBody>
          <a:bodyPr anchor="b" anchorCtr="0"/>
          <a:lstStyle>
            <a:lvl1pPr>
              <a:lnSpc>
                <a:spcPct val="90000"/>
              </a:lnSpc>
              <a:defRPr sz="2000" b="1" cap="all">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4A15B919-E3DF-8843-A034-99A3C3E2A01C}" type="slidenum">
              <a:rPr lang="en-US" smtClean="0"/>
              <a:pPr/>
              <a:t>‹#›</a:t>
            </a:fld>
            <a:endParaRPr lang="en-US"/>
          </a:p>
        </p:txBody>
      </p:sp>
      <p:sp>
        <p:nvSpPr>
          <p:cNvPr id="14" name="Text Placeholder 13"/>
          <p:cNvSpPr>
            <a:spLocks noGrp="1"/>
          </p:cNvSpPr>
          <p:nvPr>
            <p:ph type="body" sz="quarter" idx="15"/>
          </p:nvPr>
        </p:nvSpPr>
        <p:spPr>
          <a:xfrm>
            <a:off x="457200" y="5658630"/>
            <a:ext cx="8229600" cy="146050"/>
          </a:xfrm>
        </p:spPr>
        <p:txBody>
          <a:bodyPr/>
          <a:lstStyle>
            <a:lvl1pPr>
              <a:spcBef>
                <a:spcPts val="100"/>
              </a:spcBef>
              <a:defRPr sz="900" i="1"/>
            </a:lvl1pPr>
            <a:lvl2pPr marL="114300" indent="-76200">
              <a:spcBef>
                <a:spcPts val="100"/>
              </a:spcBef>
              <a:defRPr sz="800" i="1"/>
            </a:lvl2pPr>
            <a:lvl3pPr marL="241300" indent="-107950">
              <a:spcBef>
                <a:spcPts val="100"/>
              </a:spcBef>
              <a:defRPr sz="800" i="1"/>
            </a:lvl3pPr>
            <a:lvl4pPr marL="355600" indent="-88900">
              <a:spcBef>
                <a:spcPts val="100"/>
              </a:spcBef>
              <a:defRPr sz="800" i="1"/>
            </a:lvl4pPr>
            <a:lvl5pPr marL="463550" indent="-88900">
              <a:spcBef>
                <a:spcPts val="100"/>
              </a:spcBef>
              <a:defRPr sz="800" i="1"/>
            </a:lvl5pPr>
          </a:lstStyle>
          <a:p>
            <a:pPr lvl="0"/>
            <a:r>
              <a:rPr lang="en-US" dirty="0"/>
              <a:t>Click to edit Master text styles</a:t>
            </a:r>
          </a:p>
        </p:txBody>
      </p:sp>
      <p:cxnSp>
        <p:nvCxnSpPr>
          <p:cNvPr id="13" name="Straight Connector 12"/>
          <p:cNvCxnSpPr/>
          <p:nvPr userDrawn="1"/>
        </p:nvCxnSpPr>
        <p:spPr bwMode="auto">
          <a:xfrm>
            <a:off x="457200" y="1143000"/>
            <a:ext cx="8229600" cy="0"/>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sp>
        <p:nvSpPr>
          <p:cNvPr id="10" name="Content Placeholder 7"/>
          <p:cNvSpPr>
            <a:spLocks noGrp="1"/>
          </p:cNvSpPr>
          <p:nvPr>
            <p:ph sz="quarter" idx="13" hasCustomPrompt="1"/>
          </p:nvPr>
        </p:nvSpPr>
        <p:spPr>
          <a:xfrm>
            <a:off x="457200" y="1600200"/>
            <a:ext cx="8229600" cy="3962400"/>
          </a:xfrm>
        </p:spPr>
        <p:txBody>
          <a:bodyPr/>
          <a:lstStyle>
            <a:lvl1pPr>
              <a:spcBef>
                <a:spcPts val="800"/>
              </a:spcBef>
              <a:defRPr sz="2000" baseline="0">
                <a:latin typeface="Arial Narrow"/>
                <a:cs typeface="Arial Narrow"/>
              </a:defRPr>
            </a:lvl1pPr>
            <a:lvl2pPr marL="169863" indent="-120650">
              <a:spcBef>
                <a:spcPts val="200"/>
              </a:spcBef>
              <a:defRPr sz="2000">
                <a:latin typeface="Arial Narrow"/>
                <a:cs typeface="Arial Narrow"/>
              </a:defRPr>
            </a:lvl2pPr>
            <a:lvl3pPr marL="390525" indent="-150813">
              <a:spcBef>
                <a:spcPts val="100"/>
              </a:spcBef>
              <a:defRPr sz="2000">
                <a:latin typeface="Arial Narrow"/>
                <a:cs typeface="Arial Narrow"/>
              </a:defRPr>
            </a:lvl3pPr>
            <a:lvl4pPr marL="549275" indent="-128588">
              <a:spcBef>
                <a:spcPts val="0"/>
              </a:spcBef>
              <a:defRPr sz="2000">
                <a:latin typeface="Arial Narrow"/>
                <a:cs typeface="Arial Narrow"/>
              </a:defRPr>
            </a:lvl4pPr>
            <a:lvl5pPr marL="749300" indent="-169863">
              <a:spcBef>
                <a:spcPts val="0"/>
              </a:spcBef>
              <a:defRPr sz="2000">
                <a:latin typeface="Arial Narrow"/>
                <a:cs typeface="Arial Narrow"/>
              </a:defRPr>
            </a:lvl5pPr>
          </a:lstStyle>
          <a:p>
            <a:pPr lvl="0"/>
            <a:r>
              <a:rPr lang="en-US" dirty="0"/>
              <a:t>Click to add text or insert image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39764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6_Cover No Image -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1" y="14430"/>
            <a:ext cx="9144000" cy="6858000"/>
          </a:xfrm>
          <a:prstGeom prst="rect">
            <a:avLst/>
          </a:prstGeom>
        </p:spPr>
      </p:pic>
      <p:sp>
        <p:nvSpPr>
          <p:cNvPr id="10" name="Rectangle 2"/>
          <p:cNvSpPr>
            <a:spLocks noGrp="1" noChangeArrowheads="1"/>
          </p:cNvSpPr>
          <p:nvPr>
            <p:ph type="ctrTitle"/>
          </p:nvPr>
        </p:nvSpPr>
        <p:spPr>
          <a:xfrm>
            <a:off x="762001" y="1343025"/>
            <a:ext cx="7605712" cy="1948392"/>
          </a:xfrm>
        </p:spPr>
        <p:txBody>
          <a:bodyPr anchor="b" anchorCtr="0"/>
          <a:lstStyle>
            <a:lvl1pPr>
              <a:lnSpc>
                <a:spcPct val="82000"/>
              </a:lnSpc>
              <a:defRPr sz="4500" b="1" cap="none">
                <a:solidFill>
                  <a:schemeClr val="tx1">
                    <a:lumMod val="75000"/>
                    <a:lumOff val="25000"/>
                  </a:schemeClr>
                </a:solidFill>
                <a:latin typeface="Arial Narrow"/>
                <a:cs typeface="Arial Narrow"/>
              </a:defRPr>
            </a:lvl1pPr>
          </a:lstStyle>
          <a:p>
            <a:r>
              <a:rPr lang="en-US"/>
              <a:t>Click to edit Master title style</a:t>
            </a:r>
          </a:p>
        </p:txBody>
      </p:sp>
      <p:sp>
        <p:nvSpPr>
          <p:cNvPr id="12" name="Rectangle 3"/>
          <p:cNvSpPr>
            <a:spLocks noGrp="1" noChangeArrowheads="1"/>
          </p:cNvSpPr>
          <p:nvPr>
            <p:ph type="subTitle" idx="1"/>
          </p:nvPr>
        </p:nvSpPr>
        <p:spPr>
          <a:xfrm>
            <a:off x="786424" y="3518028"/>
            <a:ext cx="7602537" cy="457200"/>
          </a:xfrm>
        </p:spPr>
        <p:txBody>
          <a:bodyPr anchor="t" anchorCtr="0"/>
          <a:lstStyle>
            <a:lvl1pPr>
              <a:lnSpc>
                <a:spcPct val="80000"/>
              </a:lnSpc>
              <a:defRPr sz="2000" cap="all">
                <a:solidFill>
                  <a:schemeClr val="tx1">
                    <a:lumMod val="85000"/>
                    <a:lumOff val="15000"/>
                  </a:schemeClr>
                </a:solidFill>
                <a:latin typeface="Arial Narrow"/>
                <a:cs typeface="Arial Narrow"/>
              </a:defRPr>
            </a:lvl1pPr>
          </a:lstStyle>
          <a:p>
            <a:r>
              <a:rPr lang="en-US"/>
              <a:t>Click to edit Master subtitle style</a:t>
            </a:r>
          </a:p>
        </p:txBody>
      </p:sp>
      <p:sp>
        <p:nvSpPr>
          <p:cNvPr id="13" name="TextBox 12"/>
          <p:cNvSpPr txBox="1"/>
          <p:nvPr userDrawn="1"/>
        </p:nvSpPr>
        <p:spPr>
          <a:xfrm>
            <a:off x="762000" y="6383577"/>
            <a:ext cx="6558845" cy="264303"/>
          </a:xfrm>
          <a:prstGeom prst="rect">
            <a:avLst/>
          </a:prstGeom>
          <a:noFill/>
        </p:spPr>
        <p:txBody>
          <a:bodyPr wrap="square" lIns="0" tIns="0" rIns="0" bIns="0" rtlCol="0">
            <a:spAutoFit/>
          </a:bodyPr>
          <a:lstStyle/>
          <a:p>
            <a:pPr defTabSz="914400">
              <a:lnSpc>
                <a:spcPct val="95000"/>
              </a:lnSpc>
            </a:pPr>
            <a:r>
              <a:rPr lang="en-US" sz="900" dirty="0">
                <a:solidFill>
                  <a:prstClr val="black">
                    <a:lumMod val="75000"/>
                    <a:lumOff val="25000"/>
                  </a:prstClr>
                </a:solidFill>
                <a:latin typeface="Arial Narrow"/>
                <a:cs typeface="Arial Narrow"/>
              </a:rPr>
              <a:t>For Financial Professionals. Not for Public Distribution. PROPRIETARY. </a:t>
            </a:r>
            <a:br>
              <a:rPr lang="en-US" sz="900" dirty="0">
                <a:solidFill>
                  <a:prstClr val="black">
                    <a:lumMod val="75000"/>
                    <a:lumOff val="25000"/>
                  </a:prstClr>
                </a:solidFill>
                <a:latin typeface="Arial Narrow"/>
                <a:cs typeface="Arial Narrow"/>
              </a:rPr>
            </a:br>
            <a:r>
              <a:rPr lang="en-US" sz="900" dirty="0">
                <a:solidFill>
                  <a:prstClr val="black">
                    <a:lumMod val="75000"/>
                    <a:lumOff val="25000"/>
                  </a:prstClr>
                </a:solidFill>
                <a:latin typeface="Arial Narrow"/>
                <a:cs typeface="Arial Narrow"/>
              </a:rPr>
              <a:t>Permission to reprint or distribute any content from this presentation requires the written approval of S&amp;P Dow Jones Indices.</a:t>
            </a:r>
          </a:p>
        </p:txBody>
      </p:sp>
      <p:pic>
        <p:nvPicPr>
          <p:cNvPr id="14" name="Picture 13" descr="Cover no image 200.jpg"/>
          <p:cNvPicPr>
            <a:picLocks noChangeAspect="1"/>
          </p:cNvPicPr>
          <p:nvPr userDrawn="1"/>
        </p:nvPicPr>
        <p:blipFill>
          <a:blip r:embed="rId3"/>
          <a:srcRect l="5555" t="6944" r="71658" b="75558"/>
          <a:stretch>
            <a:fillRect/>
          </a:stretch>
        </p:blipFill>
        <p:spPr>
          <a:xfrm>
            <a:off x="228600" y="304800"/>
            <a:ext cx="2083619" cy="839980"/>
          </a:xfrm>
          <a:prstGeom prst="rect">
            <a:avLst/>
          </a:prstGeom>
        </p:spPr>
      </p:pic>
      <p:sp>
        <p:nvSpPr>
          <p:cNvPr id="15" name="Text Placeholder 3"/>
          <p:cNvSpPr>
            <a:spLocks noGrp="1"/>
          </p:cNvSpPr>
          <p:nvPr>
            <p:ph type="body" sz="quarter" idx="10"/>
          </p:nvPr>
        </p:nvSpPr>
        <p:spPr>
          <a:xfrm>
            <a:off x="5562600" y="472440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
        <p:nvSpPr>
          <p:cNvPr id="16" name="Text Placeholder 3"/>
          <p:cNvSpPr>
            <a:spLocks noGrp="1"/>
          </p:cNvSpPr>
          <p:nvPr>
            <p:ph type="body" sz="quarter" idx="11"/>
          </p:nvPr>
        </p:nvSpPr>
        <p:spPr>
          <a:xfrm>
            <a:off x="5562600" y="5017140"/>
            <a:ext cx="2819400" cy="304800"/>
          </a:xfrm>
        </p:spPr>
        <p:txBody>
          <a:bodyPr/>
          <a:lstStyle>
            <a:lvl1pPr algn="r">
              <a:defRPr sz="18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432243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_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301673195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1914528"/>
            <a:ext cx="8504238"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320675" y="5839310"/>
            <a:ext cx="8500220" cy="148584"/>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9"/>
          <p:cNvSpPr>
            <a:spLocks noGrp="1"/>
          </p:cNvSpPr>
          <p:nvPr>
            <p:ph type="body" sz="quarter" idx="19"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8225974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4921041"/>
            <a:ext cx="850392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50022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a:xfrm>
            <a:off x="685800" y="1752600"/>
            <a:ext cx="77724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3635375" y="6237288"/>
            <a:ext cx="1905000" cy="457200"/>
          </a:xfrm>
          <a:prstGeom prst="rect">
            <a:avLst/>
          </a:prstGeom>
        </p:spPr>
        <p:txBody>
          <a:bodyPr/>
          <a:lstStyle>
            <a:lvl1pPr>
              <a:defRPr/>
            </a:lvl1pPr>
          </a:lstStyle>
          <a:p>
            <a:pPr>
              <a:defRPr/>
            </a:pPr>
            <a:fld id="{FFB88E2A-7495-4898-8CF3-767D2CCE8A17}" type="slidenum">
              <a:rPr lang="en-US"/>
              <a:pPr>
                <a:defRPr/>
              </a:pPr>
              <a:t>‹#›</a:t>
            </a:fld>
            <a:endParaRPr lang="en-US" dirty="0"/>
          </a:p>
        </p:txBody>
      </p:sp>
    </p:spTree>
    <p:extLst>
      <p:ext uri="{BB962C8B-B14F-4D97-AF65-F5344CB8AC3E}">
        <p14:creationId xmlns:p14="http://schemas.microsoft.com/office/powerpoint/2010/main" val="39399109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white">
                    <a:lumMod val="50000"/>
                  </a:prstClr>
                </a:solidFill>
              </a:rPr>
              <a:t>Private &amp; Confidential</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063782"/>
            <a:ext cx="8503543"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86479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320675" y="4076095"/>
            <a:ext cx="3482320"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a:t>Author’s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70790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88166" y="1152150"/>
            <a:ext cx="4847772" cy="419477"/>
          </a:xfrm>
          <a:prstGeom prst="rect">
            <a:avLst/>
          </a:prstGeom>
        </p:spPr>
        <p:txBody>
          <a:bodyPr/>
          <a:lstStyle>
            <a:lvl1pPr>
              <a:defRPr sz="2200"/>
            </a:lvl1pPr>
          </a:lstStyle>
          <a:p>
            <a:r>
              <a:rPr lang="en-US" dirty="0"/>
              <a:t>CLICK TO EDIT MASTER TITLE STYLE</a:t>
            </a:r>
          </a:p>
        </p:txBody>
      </p:sp>
      <p:sp>
        <p:nvSpPr>
          <p:cNvPr id="3" name="Subtitle 2"/>
          <p:cNvSpPr>
            <a:spLocks noGrp="1"/>
          </p:cNvSpPr>
          <p:nvPr>
            <p:ph type="subTitle" idx="1" hasCustomPrompt="1"/>
          </p:nvPr>
        </p:nvSpPr>
        <p:spPr>
          <a:xfrm>
            <a:off x="3305172" y="1797699"/>
            <a:ext cx="4830766" cy="408926"/>
          </a:xfrm>
          <a:prstGeom prst="rect">
            <a:avLst/>
          </a:prstGeom>
        </p:spPr>
        <p:txBody>
          <a:bodyPr/>
          <a:lstStyle>
            <a:lvl1pPr marL="0" indent="0" algn="l">
              <a:buNone/>
              <a:defRPr sz="1800">
                <a:solidFill>
                  <a:srgbClr val="FFFFFF"/>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3314691" y="2206615"/>
            <a:ext cx="2133600" cy="365125"/>
          </a:xfrm>
        </p:spPr>
        <p:txBody>
          <a:bodyPr/>
          <a:lstStyle>
            <a:lvl1pPr>
              <a:defRPr>
                <a:solidFill>
                  <a:srgbClr val="FFFFFF"/>
                </a:solidFill>
                <a:latin typeface="Trebuchet MS"/>
                <a:cs typeface="Trebuchet MS"/>
              </a:defRPr>
            </a:lvl1pPr>
          </a:lstStyle>
          <a:p>
            <a:endParaRPr lang="en-US" dirty="0"/>
          </a:p>
        </p:txBody>
      </p:sp>
    </p:spTree>
    <p:extLst>
      <p:ext uri="{BB962C8B-B14F-4D97-AF65-F5344CB8AC3E}">
        <p14:creationId xmlns:p14="http://schemas.microsoft.com/office/powerpoint/2010/main" val="36143644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800" y="671512"/>
            <a:ext cx="8021638" cy="741363"/>
          </a:xfrm>
        </p:spPr>
        <p:txBody>
          <a:bodyPr/>
          <a:lstStyle/>
          <a:p>
            <a:r>
              <a:rPr lang="en-US" dirty="0"/>
              <a:t>CLICK TO EDIT MASTER TITLE STYLE</a:t>
            </a:r>
          </a:p>
        </p:txBody>
      </p:sp>
    </p:spTree>
    <p:extLst>
      <p:ext uri="{BB962C8B-B14F-4D97-AF65-F5344CB8AC3E}">
        <p14:creationId xmlns:p14="http://schemas.microsoft.com/office/powerpoint/2010/main" val="21652329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2F974C2-59F6-4AAE-BB55-DB258EDFAAB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093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03016" y="2995333"/>
            <a:ext cx="6355183" cy="667967"/>
          </a:xfrm>
          <a:prstGeom prst="rect">
            <a:avLst/>
          </a:prstGeom>
          <a:noFill/>
          <a:ln>
            <a:noFill/>
          </a:ln>
        </p:spPr>
        <p:txBody>
          <a:bodyPr/>
          <a:lstStyle>
            <a:lvl1pPr algn="l">
              <a:defRPr sz="3600">
                <a:solidFill>
                  <a:schemeClr val="bg1"/>
                </a:solidFill>
                <a:latin typeface="Trebuchet MS"/>
                <a:cs typeface="Trebuchet MS"/>
              </a:defRPr>
            </a:lvl1pPr>
          </a:lstStyle>
          <a:p>
            <a:r>
              <a:rPr lang="en-US" dirty="0"/>
              <a:t>DIVIDER PAGE TITLE</a:t>
            </a:r>
          </a:p>
        </p:txBody>
      </p:sp>
    </p:spTree>
    <p:extLst>
      <p:ext uri="{BB962C8B-B14F-4D97-AF65-F5344CB8AC3E}">
        <p14:creationId xmlns:p14="http://schemas.microsoft.com/office/powerpoint/2010/main" val="3969640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800" y="671512"/>
            <a:ext cx="8021638" cy="741363"/>
          </a:xfrm>
        </p:spPr>
        <p:txBody>
          <a:bodyPr/>
          <a:lstStyle/>
          <a:p>
            <a:r>
              <a:rPr lang="en-US" dirty="0"/>
              <a:t>CLICK TO EDIT MASTER TITLE STYLE</a:t>
            </a:r>
          </a:p>
        </p:txBody>
      </p:sp>
    </p:spTree>
    <p:extLst>
      <p:ext uri="{BB962C8B-B14F-4D97-AF65-F5344CB8AC3E}">
        <p14:creationId xmlns:p14="http://schemas.microsoft.com/office/powerpoint/2010/main" val="325366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0.xml"/><Relationship Id="rId1" Type="http://schemas.openxmlformats.org/officeDocument/2006/relationships/slideLayout" Target="../slideLayouts/slideLayout12.xml"/><Relationship Id="rId4" Type="http://schemas.openxmlformats.org/officeDocument/2006/relationships/image" Target="../media/image5.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1.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3.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2.xml"/><Relationship Id="rId1" Type="http://schemas.openxmlformats.org/officeDocument/2006/relationships/slideLayout" Target="../slideLayouts/slideLayout14.xml"/><Relationship Id="rId4" Type="http://schemas.openxmlformats.org/officeDocument/2006/relationships/image" Target="../media/image5.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4.xml"/><Relationship Id="rId1" Type="http://schemas.openxmlformats.org/officeDocument/2006/relationships/slideLayout" Target="../slideLayouts/slideLayout16.xml"/><Relationship Id="rId4" Type="http://schemas.openxmlformats.org/officeDocument/2006/relationships/image" Target="../media/image5.emf"/></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9" Type="http://schemas.openxmlformats.org/officeDocument/2006/relationships/slideLayout" Target="../slideLayouts/slideLayout45.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3" Type="http://schemas.openxmlformats.org/officeDocument/2006/relationships/slideLayout" Target="../slideLayouts/slideLayout69.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theme" Target="../theme/theme15.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image" Target="../media/image6.png"/><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6.xml"/><Relationship Id="rId1" Type="http://schemas.openxmlformats.org/officeDocument/2006/relationships/slideLayout" Target="../slideLayouts/slideLayout72.xml"/><Relationship Id="rId5" Type="http://schemas.openxmlformats.org/officeDocument/2006/relationships/image" Target="../media/image11.emf"/><Relationship Id="rId4" Type="http://schemas.openxmlformats.org/officeDocument/2006/relationships/image" Target="../media/image4.emf"/></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5" Type="http://schemas.openxmlformats.org/officeDocument/2006/relationships/image" Target="../media/image5.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8.xml"/><Relationship Id="rId1" Type="http://schemas.openxmlformats.org/officeDocument/2006/relationships/slideLayout" Target="../slideLayouts/slideLayout9.xml"/><Relationship Id="rId4" Type="http://schemas.openxmlformats.org/officeDocument/2006/relationships/image" Target="../media/image5.emf"/></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5.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6F53A-A0EA-B04F-B2DC-565C817299F9}" type="slidenum">
              <a:rPr lang="en-US" smtClean="0"/>
              <a:t>‹#›</a:t>
            </a:fld>
            <a:endParaRPr lang="en-US"/>
          </a:p>
        </p:txBody>
      </p:sp>
      <p:sp>
        <p:nvSpPr>
          <p:cNvPr id="9" name="Rectangle 8"/>
          <p:cNvSpPr/>
          <p:nvPr userDrawn="1"/>
        </p:nvSpPr>
        <p:spPr>
          <a:xfrm>
            <a:off x="148896" y="162036"/>
            <a:ext cx="8846206" cy="6533929"/>
          </a:xfrm>
          <a:prstGeom prst="rect">
            <a:avLst/>
          </a:prstGeom>
          <a:solidFill>
            <a:srgbClr val="021D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stretch>
            <a:fillRect/>
          </a:stretch>
        </p:blipFill>
        <p:spPr>
          <a:xfrm rot="16200000">
            <a:off x="969007" y="2597648"/>
            <a:ext cx="423444" cy="1486977"/>
          </a:xfrm>
          <a:prstGeom prst="rect">
            <a:avLst/>
          </a:prstGeom>
        </p:spPr>
      </p:pic>
    </p:spTree>
    <p:extLst>
      <p:ext uri="{BB962C8B-B14F-4D97-AF65-F5344CB8AC3E}">
        <p14:creationId xmlns:p14="http://schemas.microsoft.com/office/powerpoint/2010/main" val="2208767293"/>
      </p:ext>
    </p:extLst>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srcRect b="38087"/>
          <a:stretch/>
        </p:blipFill>
        <p:spPr>
          <a:xfrm>
            <a:off x="7389614" y="6057420"/>
            <a:ext cx="1534684" cy="487388"/>
          </a:xfrm>
          <a:prstGeom prst="rect">
            <a:avLst/>
          </a:prstGeom>
        </p:spPr>
      </p:pic>
      <p:sp>
        <p:nvSpPr>
          <p:cNvPr id="9" name="Text Placeholder 2"/>
          <p:cNvSpPr txBox="1">
            <a:spLocks/>
          </p:cNvSpPr>
          <p:nvPr userDrawn="1"/>
        </p:nvSpPr>
        <p:spPr>
          <a:xfrm>
            <a:off x="573527" y="1499471"/>
            <a:ext cx="7990425" cy="43915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10253F"/>
              </a:solidFill>
            </a:endParaRPr>
          </a:p>
        </p:txBody>
      </p:sp>
      <p:sp>
        <p:nvSpPr>
          <p:cNvPr id="11" name="Rectangle 10"/>
          <p:cNvSpPr/>
          <p:nvPr userDrawn="1"/>
        </p:nvSpPr>
        <p:spPr>
          <a:xfrm>
            <a:off x="0" y="693470"/>
            <a:ext cx="9144000"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2" name="Picture 11"/>
          <p:cNvPicPr>
            <a:picLocks noChangeAspect="1"/>
          </p:cNvPicPr>
          <p:nvPr userDrawn="1"/>
        </p:nvPicPr>
        <p:blipFill>
          <a:blip r:embed="rId4"/>
          <a:stretch>
            <a:fillRect/>
          </a:stretch>
        </p:blipFill>
        <p:spPr>
          <a:xfrm>
            <a:off x="668777" y="248625"/>
            <a:ext cx="782638" cy="232999"/>
          </a:xfrm>
          <a:prstGeom prst="rect">
            <a:avLst/>
          </a:prstGeom>
        </p:spPr>
      </p:pic>
      <p:sp>
        <p:nvSpPr>
          <p:cNvPr id="2" name="Title Placeholder 1"/>
          <p:cNvSpPr>
            <a:spLocks noGrp="1"/>
          </p:cNvSpPr>
          <p:nvPr userDrawn="1">
            <p:ph type="title"/>
          </p:nvPr>
        </p:nvSpPr>
        <p:spPr>
          <a:xfrm>
            <a:off x="573527" y="693470"/>
            <a:ext cx="7990426" cy="72416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00173121"/>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48896" y="162036"/>
            <a:ext cx="8846206" cy="6533929"/>
          </a:xfrm>
          <a:prstGeom prst="rect">
            <a:avLst/>
          </a:prstGeom>
          <a:solidFill>
            <a:srgbClr val="10253F">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573527" y="6003805"/>
            <a:ext cx="7996947" cy="5410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573527" y="1496537"/>
            <a:ext cx="7996947" cy="44169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1" name="Picture 10"/>
          <p:cNvPicPr>
            <a:picLocks noChangeAspect="1"/>
          </p:cNvPicPr>
          <p:nvPr userDrawn="1"/>
        </p:nvPicPr>
        <p:blipFill rotWithShape="1">
          <a:blip r:embed="rId3"/>
          <a:srcRect b="38087"/>
          <a:stretch/>
        </p:blipFill>
        <p:spPr>
          <a:xfrm>
            <a:off x="6818114" y="6057420"/>
            <a:ext cx="1534684" cy="487388"/>
          </a:xfrm>
          <a:prstGeom prst="rect">
            <a:avLst/>
          </a:prstGeom>
        </p:spPr>
      </p:pic>
      <p:pic>
        <p:nvPicPr>
          <p:cNvPr id="12" name="Picture 11"/>
          <p:cNvPicPr>
            <a:picLocks noChangeAspect="1"/>
          </p:cNvPicPr>
          <p:nvPr userDrawn="1"/>
        </p:nvPicPr>
        <p:blipFill rotWithShape="1">
          <a:blip r:embed="rId4"/>
          <a:srcRect t="-138" r="48841"/>
          <a:stretch/>
        </p:blipFill>
        <p:spPr>
          <a:xfrm>
            <a:off x="6318858" y="1496537"/>
            <a:ext cx="2245095" cy="4394448"/>
          </a:xfrm>
          <a:prstGeom prst="rect">
            <a:avLst/>
          </a:prstGeom>
        </p:spPr>
      </p:pic>
      <p:sp>
        <p:nvSpPr>
          <p:cNvPr id="3" name="Text Placeholder 2"/>
          <p:cNvSpPr>
            <a:spLocks noGrp="1"/>
          </p:cNvSpPr>
          <p:nvPr>
            <p:ph type="body" idx="1"/>
          </p:nvPr>
        </p:nvSpPr>
        <p:spPr>
          <a:xfrm>
            <a:off x="573527" y="1499471"/>
            <a:ext cx="7990425" cy="4391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p:cNvGrpSpPr/>
          <p:nvPr userDrawn="1"/>
        </p:nvGrpSpPr>
        <p:grpSpPr>
          <a:xfrm>
            <a:off x="573526" y="365125"/>
            <a:ext cx="7996948" cy="1055311"/>
            <a:chOff x="549364" y="365125"/>
            <a:chExt cx="7996948" cy="1055311"/>
          </a:xfrm>
        </p:grpSpPr>
        <p:sp>
          <p:nvSpPr>
            <p:cNvPr id="9" name="Rectangle 8"/>
            <p:cNvSpPr/>
            <p:nvPr userDrawn="1"/>
          </p:nvSpPr>
          <p:spPr>
            <a:xfrm>
              <a:off x="549364" y="693470"/>
              <a:ext cx="7996948"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4" name="Picture 13"/>
            <p:cNvPicPr>
              <a:picLocks noChangeAspect="1"/>
            </p:cNvPicPr>
            <p:nvPr userDrawn="1"/>
          </p:nvPicPr>
          <p:blipFill>
            <a:blip r:embed="rId5"/>
            <a:stretch>
              <a:fillRect/>
            </a:stretch>
          </p:blipFill>
          <p:spPr>
            <a:xfrm>
              <a:off x="549364" y="365125"/>
              <a:ext cx="782638" cy="232999"/>
            </a:xfrm>
            <a:prstGeom prst="rect">
              <a:avLst/>
            </a:prstGeom>
          </p:spPr>
        </p:pic>
      </p:grpSp>
      <p:sp>
        <p:nvSpPr>
          <p:cNvPr id="16" name="Title Placeholder 1"/>
          <p:cNvSpPr>
            <a:spLocks noGrp="1"/>
          </p:cNvSpPr>
          <p:nvPr>
            <p:ph type="title"/>
          </p:nvPr>
        </p:nvSpPr>
        <p:spPr>
          <a:xfrm>
            <a:off x="573526" y="757682"/>
            <a:ext cx="7996947" cy="65896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03117102"/>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srcRect b="38087"/>
          <a:stretch/>
        </p:blipFill>
        <p:spPr>
          <a:xfrm>
            <a:off x="7389614" y="6057420"/>
            <a:ext cx="1534684" cy="487388"/>
          </a:xfrm>
          <a:prstGeom prst="rect">
            <a:avLst/>
          </a:prstGeom>
        </p:spPr>
      </p:pic>
      <p:sp>
        <p:nvSpPr>
          <p:cNvPr id="9" name="Text Placeholder 2"/>
          <p:cNvSpPr txBox="1">
            <a:spLocks/>
          </p:cNvSpPr>
          <p:nvPr userDrawn="1"/>
        </p:nvSpPr>
        <p:spPr>
          <a:xfrm>
            <a:off x="573527" y="1499471"/>
            <a:ext cx="7990425" cy="43915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10253F"/>
              </a:solidFill>
            </a:endParaRPr>
          </a:p>
        </p:txBody>
      </p:sp>
      <p:sp>
        <p:nvSpPr>
          <p:cNvPr id="11" name="Rectangle 10"/>
          <p:cNvSpPr/>
          <p:nvPr userDrawn="1"/>
        </p:nvSpPr>
        <p:spPr>
          <a:xfrm>
            <a:off x="0" y="693470"/>
            <a:ext cx="9144000"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2" name="Picture 11"/>
          <p:cNvPicPr>
            <a:picLocks noChangeAspect="1"/>
          </p:cNvPicPr>
          <p:nvPr userDrawn="1"/>
        </p:nvPicPr>
        <p:blipFill>
          <a:blip r:embed="rId4"/>
          <a:stretch>
            <a:fillRect/>
          </a:stretch>
        </p:blipFill>
        <p:spPr>
          <a:xfrm>
            <a:off x="668777" y="248625"/>
            <a:ext cx="782638" cy="232999"/>
          </a:xfrm>
          <a:prstGeom prst="rect">
            <a:avLst/>
          </a:prstGeom>
        </p:spPr>
      </p:pic>
      <p:sp>
        <p:nvSpPr>
          <p:cNvPr id="2" name="Title Placeholder 1"/>
          <p:cNvSpPr>
            <a:spLocks noGrp="1"/>
          </p:cNvSpPr>
          <p:nvPr userDrawn="1">
            <p:ph type="title"/>
          </p:nvPr>
        </p:nvSpPr>
        <p:spPr>
          <a:xfrm>
            <a:off x="573527" y="693470"/>
            <a:ext cx="7990426" cy="72416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50460955"/>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6F53A-A0EA-B04F-B2DC-565C817299F9}"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148896" y="162036"/>
            <a:ext cx="8846206" cy="6533929"/>
          </a:xfrm>
          <a:prstGeom prst="rect">
            <a:avLst/>
          </a:prstGeom>
          <a:solidFill>
            <a:srgbClr val="021D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3"/>
          <a:stretch>
            <a:fillRect/>
          </a:stretch>
        </p:blipFill>
        <p:spPr>
          <a:xfrm rot="16200000">
            <a:off x="969007" y="2597648"/>
            <a:ext cx="423444" cy="1486977"/>
          </a:xfrm>
          <a:prstGeom prst="rect">
            <a:avLst/>
          </a:prstGeom>
        </p:spPr>
      </p:pic>
    </p:spTree>
    <p:extLst>
      <p:ext uri="{BB962C8B-B14F-4D97-AF65-F5344CB8AC3E}">
        <p14:creationId xmlns:p14="http://schemas.microsoft.com/office/powerpoint/2010/main" val="1076573243"/>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srcRect b="38087"/>
          <a:stretch/>
        </p:blipFill>
        <p:spPr>
          <a:xfrm>
            <a:off x="7389614" y="6057420"/>
            <a:ext cx="1534684" cy="487388"/>
          </a:xfrm>
          <a:prstGeom prst="rect">
            <a:avLst/>
          </a:prstGeom>
        </p:spPr>
      </p:pic>
      <p:sp>
        <p:nvSpPr>
          <p:cNvPr id="9" name="Text Placeholder 2"/>
          <p:cNvSpPr txBox="1">
            <a:spLocks/>
          </p:cNvSpPr>
          <p:nvPr userDrawn="1"/>
        </p:nvSpPr>
        <p:spPr>
          <a:xfrm>
            <a:off x="573527" y="1499471"/>
            <a:ext cx="7990425" cy="43915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10253F"/>
              </a:solidFill>
            </a:endParaRPr>
          </a:p>
        </p:txBody>
      </p:sp>
      <p:sp>
        <p:nvSpPr>
          <p:cNvPr id="11" name="Rectangle 10"/>
          <p:cNvSpPr/>
          <p:nvPr userDrawn="1"/>
        </p:nvSpPr>
        <p:spPr>
          <a:xfrm>
            <a:off x="0" y="693470"/>
            <a:ext cx="9144000"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2" name="Picture 11"/>
          <p:cNvPicPr>
            <a:picLocks noChangeAspect="1"/>
          </p:cNvPicPr>
          <p:nvPr userDrawn="1"/>
        </p:nvPicPr>
        <p:blipFill>
          <a:blip r:embed="rId4"/>
          <a:stretch>
            <a:fillRect/>
          </a:stretch>
        </p:blipFill>
        <p:spPr>
          <a:xfrm>
            <a:off x="668777" y="248625"/>
            <a:ext cx="782638" cy="232999"/>
          </a:xfrm>
          <a:prstGeom prst="rect">
            <a:avLst/>
          </a:prstGeom>
        </p:spPr>
      </p:pic>
      <p:sp>
        <p:nvSpPr>
          <p:cNvPr id="2" name="Title Placeholder 1"/>
          <p:cNvSpPr>
            <a:spLocks noGrp="1"/>
          </p:cNvSpPr>
          <p:nvPr userDrawn="1">
            <p:ph type="title"/>
          </p:nvPr>
        </p:nvSpPr>
        <p:spPr>
          <a:xfrm>
            <a:off x="573527" y="693470"/>
            <a:ext cx="7990426" cy="72416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03601936"/>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352" y="217143"/>
            <a:ext cx="8119382" cy="792575"/>
          </a:xfrm>
          <a:prstGeom prst="rect">
            <a:avLst/>
          </a:prstGeom>
        </p:spPr>
        <p:txBody>
          <a:bodyPr vert="horz" lIns="0" tIns="0" rIns="0" bIns="0" rtlCol="0" anchor="t">
            <a:noAutofit/>
          </a:bodyPr>
          <a:lstStyle/>
          <a:p>
            <a:r>
              <a:rPr lang="en-US" dirty="0"/>
              <a:t>Title (sentence case), 28 point Arial</a:t>
            </a:r>
          </a:p>
        </p:txBody>
      </p:sp>
      <p:sp>
        <p:nvSpPr>
          <p:cNvPr id="3" name="Text Placeholder 2"/>
          <p:cNvSpPr>
            <a:spLocks noGrp="1"/>
          </p:cNvSpPr>
          <p:nvPr>
            <p:ph type="body" idx="1"/>
          </p:nvPr>
        </p:nvSpPr>
        <p:spPr>
          <a:xfrm>
            <a:off x="317352" y="1818458"/>
            <a:ext cx="8503543" cy="3297454"/>
          </a:xfrm>
          <a:prstGeom prst="rect">
            <a:avLst/>
          </a:prstGeom>
        </p:spPr>
        <p:txBody>
          <a:bodyPr vert="horz" lIns="0" tIns="0" rIns="0" bIns="0" rtlCol="0">
            <a:noAutofit/>
          </a:bodyPr>
          <a:lstStyle/>
          <a:p>
            <a:pPr lvl="0"/>
            <a:r>
              <a:rPr lang="en-US" dirty="0"/>
              <a:t>Level 1, normal body text is set at 20pt Arial Bold</a:t>
            </a:r>
          </a:p>
          <a:p>
            <a:pPr marL="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Level 2 Body text can be Regular or Bold. </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430085" y="6441391"/>
            <a:ext cx="2926181" cy="223277"/>
          </a:xfrm>
          <a:prstGeom prst="rect">
            <a:avLst/>
          </a:prstGeom>
        </p:spPr>
        <p:txBody>
          <a:bodyPr vert="horz" lIns="0" tIns="0" rIns="0" bIns="0" rtlCol="0" anchor="t"/>
          <a:lstStyle>
            <a:lvl1pPr algn="r">
              <a:defRPr sz="950" b="0" i="0">
                <a:solidFill>
                  <a:schemeClr val="bg1">
                    <a:lumMod val="50000"/>
                  </a:schemeClr>
                </a:solidFill>
                <a:latin typeface="Arial Regular" charset="0"/>
                <a:cs typeface="Arial Regular" charset="0"/>
              </a:defRPr>
            </a:lvl1pPr>
          </a:lstStyle>
          <a:p>
            <a:pPr fontAlgn="base">
              <a:spcBef>
                <a:spcPct val="0"/>
              </a:spcBef>
              <a:spcAft>
                <a:spcPct val="0"/>
              </a:spcAft>
            </a:pPr>
            <a:r>
              <a:rPr lang="en-US" dirty="0">
                <a:solidFill>
                  <a:prstClr val="white">
                    <a:lumMod val="50000"/>
                  </a:prstClr>
                </a:solidFill>
                <a:ea typeface="MS PGothic" charset="0"/>
              </a:rPr>
              <a:t>Private &amp; Confidential</a:t>
            </a:r>
          </a:p>
        </p:txBody>
      </p:sp>
      <p:sp>
        <p:nvSpPr>
          <p:cNvPr id="6" name="Slide Number Placeholder 5"/>
          <p:cNvSpPr>
            <a:spLocks noGrp="1"/>
          </p:cNvSpPr>
          <p:nvPr>
            <p:ph type="sldNum" sz="quarter" idx="4"/>
          </p:nvPr>
        </p:nvSpPr>
        <p:spPr>
          <a:xfrm>
            <a:off x="8615082" y="6435042"/>
            <a:ext cx="205813" cy="254684"/>
          </a:xfrm>
          <a:prstGeom prst="rect">
            <a:avLst/>
          </a:prstGeom>
        </p:spPr>
        <p:txBody>
          <a:bodyPr vert="horz" lIns="0" tIns="0" rIns="0" bIns="0" rtlCol="0" anchor="t"/>
          <a:lstStyle>
            <a:lvl1pPr algn="r">
              <a:defRPr sz="1000" b="0" i="0">
                <a:solidFill>
                  <a:srgbClr val="000000"/>
                </a:solidFill>
                <a:latin typeface="Arial Regular" charset="0"/>
                <a:cs typeface="Arial Regular" charset="0"/>
              </a:defRPr>
            </a:lvl1pPr>
          </a:lstStyle>
          <a:p>
            <a:pPr fontAlgn="base">
              <a:spcBef>
                <a:spcPct val="0"/>
              </a:spcBef>
              <a:spcAft>
                <a:spcPct val="0"/>
              </a:spcAft>
            </a:pPr>
            <a:fld id="{BDDC3DCF-E0A7-DA4A-BC2C-1EC3743A297B}" type="slidenum">
              <a:rPr lang="en-US" smtClean="0">
                <a:ea typeface="MS PGothic" charset="0"/>
              </a:rPr>
              <a:pPr fontAlgn="base">
                <a:spcBef>
                  <a:spcPct val="0"/>
                </a:spcBef>
                <a:spcAft>
                  <a:spcPct val="0"/>
                </a:spcAft>
              </a:pPr>
              <a:t>‹#›</a:t>
            </a:fld>
            <a:endParaRPr lang="en-US" dirty="0">
              <a:ea typeface="MS PGothic" charset="0"/>
            </a:endParaRPr>
          </a:p>
        </p:txBody>
      </p:sp>
      <p:cxnSp>
        <p:nvCxnSpPr>
          <p:cNvPr id="7" name="Straight Connector 6"/>
          <p:cNvCxnSpPr/>
          <p:nvPr userDrawn="1"/>
        </p:nvCxnSpPr>
        <p:spPr>
          <a:xfrm flipH="1">
            <a:off x="-1160034" y="5995120"/>
            <a:ext cx="1100194" cy="0"/>
          </a:xfrm>
          <a:prstGeom prst="line">
            <a:avLst/>
          </a:prstGeom>
          <a:ln w="317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160034" y="5855951"/>
            <a:ext cx="1100193" cy="142555"/>
          </a:xfrm>
          <a:prstGeom prst="rect">
            <a:avLst/>
          </a:prstGeom>
          <a:noFill/>
        </p:spPr>
        <p:txBody>
          <a:bodyPr wrap="square" lIns="0" tIns="0" rIns="0" bIns="0" rtlCol="0">
            <a:noAutofit/>
          </a:bodyPr>
          <a:lstStyle/>
          <a:p>
            <a:pPr algn="r" fontAlgn="base">
              <a:spcBef>
                <a:spcPct val="0"/>
              </a:spcBef>
              <a:spcAft>
                <a:spcPct val="0"/>
              </a:spcAft>
            </a:pPr>
            <a:r>
              <a:rPr lang="en-US" sz="800" dirty="0">
                <a:solidFill>
                  <a:srgbClr val="DBD9D6">
                    <a:lumMod val="50000"/>
                  </a:srgbClr>
                </a:solidFill>
                <a:ea typeface="MS PGothic" charset="0"/>
              </a:rPr>
              <a:t>No content below the line</a:t>
            </a:r>
          </a:p>
        </p:txBody>
      </p:sp>
      <p:cxnSp>
        <p:nvCxnSpPr>
          <p:cNvPr id="11" name="Straight Connector 10"/>
          <p:cNvCxnSpPr/>
          <p:nvPr userDrawn="1"/>
        </p:nvCxnSpPr>
        <p:spPr>
          <a:xfrm flipH="1">
            <a:off x="9215269" y="5993538"/>
            <a:ext cx="1100194" cy="0"/>
          </a:xfrm>
          <a:prstGeom prst="line">
            <a:avLst/>
          </a:prstGeom>
          <a:ln w="317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9215269" y="5854369"/>
            <a:ext cx="1100193" cy="142555"/>
          </a:xfrm>
          <a:prstGeom prst="rect">
            <a:avLst/>
          </a:prstGeom>
          <a:noFill/>
        </p:spPr>
        <p:txBody>
          <a:bodyPr wrap="square" lIns="0" tIns="0" rIns="0" bIns="0" rtlCol="0">
            <a:noAutofit/>
          </a:bodyPr>
          <a:lstStyle/>
          <a:p>
            <a:pPr fontAlgn="base">
              <a:spcBef>
                <a:spcPct val="0"/>
              </a:spcBef>
              <a:spcAft>
                <a:spcPct val="0"/>
              </a:spcAft>
            </a:pPr>
            <a:r>
              <a:rPr lang="en-US" sz="800" dirty="0">
                <a:solidFill>
                  <a:srgbClr val="DBD9D6">
                    <a:lumMod val="50000"/>
                  </a:srgbClr>
                </a:solidFill>
                <a:ea typeface="MS PGothic" charset="0"/>
              </a:rPr>
              <a:t>No content below the line</a:t>
            </a:r>
          </a:p>
        </p:txBody>
      </p:sp>
      <p:sp>
        <p:nvSpPr>
          <p:cNvPr id="15" name="Date Placeholder 14"/>
          <p:cNvSpPr>
            <a:spLocks noGrp="1"/>
          </p:cNvSpPr>
          <p:nvPr>
            <p:ph type="dt" sz="half" idx="2"/>
          </p:nvPr>
        </p:nvSpPr>
        <p:spPr>
          <a:xfrm>
            <a:off x="6421439" y="1100212"/>
            <a:ext cx="2386012" cy="223277"/>
          </a:xfrm>
          <a:prstGeom prst="rect">
            <a:avLst/>
          </a:prstGeom>
        </p:spPr>
        <p:txBody>
          <a:bodyPr vert="horz" lIns="0" tIns="0" rIns="0" bIns="0" rtlCol="0" anchor="t"/>
          <a:lstStyle>
            <a:lvl1pPr algn="l">
              <a:defRPr lang="en-US" sz="1000" b="0" i="0" smtClean="0">
                <a:solidFill>
                  <a:srgbClr val="000000"/>
                </a:solidFill>
                <a:latin typeface="Arial Regular" charset="0"/>
                <a:cs typeface="Arial Regular" charset="0"/>
              </a:defRPr>
            </a:lvl1pPr>
          </a:lstStyle>
          <a:p>
            <a:pPr fontAlgn="base">
              <a:spcBef>
                <a:spcPct val="0"/>
              </a:spcBef>
              <a:spcAft>
                <a:spcPct val="0"/>
              </a:spcAft>
            </a:pPr>
            <a:endParaRPr dirty="0">
              <a:ea typeface="MS PGothic" charset="0"/>
            </a:endParaRPr>
          </a:p>
        </p:txBody>
      </p:sp>
      <p:pic>
        <p:nvPicPr>
          <p:cNvPr id="4" name="Picture 3"/>
          <p:cNvPicPr>
            <a:picLocks noChangeAspect="1"/>
          </p:cNvPicPr>
          <p:nvPr userDrawn="1"/>
        </p:nvPicPr>
        <p:blipFill>
          <a:blip r:embed="rId57" cstate="print">
            <a:extLst>
              <a:ext uri="{28A0092B-C50C-407E-A947-70E740481C1C}">
                <a14:useLocalDpi xmlns:a14="http://schemas.microsoft.com/office/drawing/2010/main"/>
              </a:ext>
            </a:extLst>
          </a:blip>
          <a:stretch>
            <a:fillRect/>
          </a:stretch>
        </p:blipFill>
        <p:spPr>
          <a:xfrm>
            <a:off x="173736" y="5971032"/>
            <a:ext cx="1664208" cy="823718"/>
          </a:xfrm>
          <a:prstGeom prst="rect">
            <a:avLst/>
          </a:prstGeom>
        </p:spPr>
      </p:pic>
    </p:spTree>
    <p:extLst>
      <p:ext uri="{BB962C8B-B14F-4D97-AF65-F5344CB8AC3E}">
        <p14:creationId xmlns:p14="http://schemas.microsoft.com/office/powerpoint/2010/main" val="231309937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 id="2147483725" r:id="rId38"/>
    <p:sldLayoutId id="2147483726" r:id="rId39"/>
    <p:sldLayoutId id="2147483727" r:id="rId40"/>
    <p:sldLayoutId id="2147483728" r:id="rId41"/>
    <p:sldLayoutId id="2147483729" r:id="rId42"/>
    <p:sldLayoutId id="2147483730" r:id="rId43"/>
    <p:sldLayoutId id="2147483731" r:id="rId44"/>
    <p:sldLayoutId id="2147483732" r:id="rId45"/>
    <p:sldLayoutId id="2147483733" r:id="rId46"/>
    <p:sldLayoutId id="2147483734" r:id="rId47"/>
    <p:sldLayoutId id="2147483735" r:id="rId48"/>
    <p:sldLayoutId id="2147483736" r:id="rId49"/>
    <p:sldLayoutId id="2147483737" r:id="rId50"/>
    <p:sldLayoutId id="2147483738" r:id="rId51"/>
    <p:sldLayoutId id="2147483739" r:id="rId52"/>
    <p:sldLayoutId id="2147483740" r:id="rId53"/>
    <p:sldLayoutId id="2147483741" r:id="rId54"/>
    <p:sldLayoutId id="2147483742" r:id="rId55"/>
  </p:sldLayoutIdLst>
  <p:hf hdr="0" dt="0"/>
  <p:txStyles>
    <p:titleStyle>
      <a:lvl1pPr algn="l" defTabSz="457200" rtl="0" eaLnBrk="1" latinLnBrk="0" hangingPunct="1">
        <a:lnSpc>
          <a:spcPct val="85000"/>
        </a:lnSpc>
        <a:spcBef>
          <a:spcPct val="0"/>
        </a:spcBef>
        <a:buNone/>
        <a:defRPr sz="2800" b="1" i="0" kern="1200" baseline="0">
          <a:solidFill>
            <a:schemeClr val="tx1"/>
          </a:solidFill>
          <a:latin typeface="Arial" charset="0"/>
          <a:ea typeface="Arial" charset="0"/>
          <a:cs typeface="Arial" charset="0"/>
        </a:defRPr>
      </a:lvl1pPr>
    </p:titleStyle>
    <p:bodyStyle>
      <a:lvl1pPr marL="0" indent="0" algn="l" defTabSz="457200" rtl="0" eaLnBrk="1" latinLnBrk="0" hangingPunct="1">
        <a:spcBef>
          <a:spcPts val="500"/>
        </a:spcBef>
        <a:buFont typeface="Arial"/>
        <a:buNone/>
        <a:defRPr sz="2000" b="1"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ty lights.jpg"/>
          <p:cNvPicPr>
            <a:picLocks noChangeAspect="1"/>
          </p:cNvPicPr>
          <p:nvPr userDrawn="1"/>
        </p:nvPicPr>
        <p:blipFill rotWithShape="1">
          <a:blip r:embed="rId3">
            <a:extLst>
              <a:ext uri="{28A0092B-C50C-407E-A947-70E740481C1C}">
                <a14:useLocalDpi xmlns:a14="http://schemas.microsoft.com/office/drawing/2010/main" val="0"/>
              </a:ext>
            </a:extLst>
          </a:blip>
          <a:srcRect t="1519"/>
          <a:stretch/>
        </p:blipFill>
        <p:spPr>
          <a:xfrm>
            <a:off x="148897" y="162036"/>
            <a:ext cx="8846206" cy="6533929"/>
          </a:xfrm>
          <a:prstGeom prst="rect">
            <a:avLst/>
          </a:prstGeom>
        </p:spPr>
      </p:pic>
      <p:pic>
        <p:nvPicPr>
          <p:cNvPr id="10" name="Picture 9"/>
          <p:cNvPicPr>
            <a:picLocks noChangeAspect="1"/>
          </p:cNvPicPr>
          <p:nvPr userDrawn="1"/>
        </p:nvPicPr>
        <p:blipFill>
          <a:blip r:embed="rId4"/>
          <a:stretch>
            <a:fillRect/>
          </a:stretch>
        </p:blipFill>
        <p:spPr>
          <a:xfrm>
            <a:off x="4997323" y="3312513"/>
            <a:ext cx="3997780" cy="3379076"/>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87679-89E6-8149-9078-9F16FBDF0F58}" type="slidenum">
              <a:rPr lang="en-US" smtClean="0">
                <a:solidFill>
                  <a:prstClr val="black">
                    <a:tint val="75000"/>
                  </a:prstClr>
                </a:solidFill>
              </a:rPr>
              <a:pPr/>
              <a:t>‹#›</a:t>
            </a:fld>
            <a:endParaRPr lang="en-US">
              <a:solidFill>
                <a:prstClr val="black">
                  <a:tint val="75000"/>
                </a:prstClr>
              </a:solidFill>
            </a:endParaRPr>
          </a:p>
        </p:txBody>
      </p:sp>
      <p:pic>
        <p:nvPicPr>
          <p:cNvPr id="3" name="Picture 2"/>
          <p:cNvPicPr>
            <a:picLocks noChangeAspect="1"/>
          </p:cNvPicPr>
          <p:nvPr userDrawn="1"/>
        </p:nvPicPr>
        <p:blipFill>
          <a:blip r:embed="rId5"/>
          <a:stretch>
            <a:fillRect/>
          </a:stretch>
        </p:blipFill>
        <p:spPr>
          <a:xfrm>
            <a:off x="893382" y="978104"/>
            <a:ext cx="2230818" cy="519288"/>
          </a:xfrm>
          <a:prstGeom prst="rect">
            <a:avLst/>
          </a:prstGeom>
        </p:spPr>
      </p:pic>
    </p:spTree>
    <p:extLst>
      <p:ext uri="{BB962C8B-B14F-4D97-AF65-F5344CB8AC3E}">
        <p14:creationId xmlns:p14="http://schemas.microsoft.com/office/powerpoint/2010/main" val="3088637972"/>
      </p:ext>
    </p:extLst>
  </p:cSld>
  <p:clrMap bg1="lt1" tx1="dk1" bg2="lt2" tx2="dk2" accent1="accent1" accent2="accent2" accent3="accent3" accent4="accent4" accent5="accent5" accent6="accent6" hlink="hlink" folHlink="folHlink"/>
  <p:sldLayoutIdLst>
    <p:sldLayoutId id="2147483744" r:id="rId1"/>
  </p:sldLayoutIdLst>
  <p:hf hdr="0" ftr="0" dt="0"/>
  <p:txStyles>
    <p:titleStyle>
      <a:lvl1pPr algn="l" defTabSz="457200" rtl="0" eaLnBrk="1" latinLnBrk="0" hangingPunct="1">
        <a:spcBef>
          <a:spcPct val="0"/>
        </a:spcBef>
        <a:buNone/>
        <a:defRPr sz="2400" kern="1200">
          <a:solidFill>
            <a:schemeClr val="tx1"/>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4"/>
          <a:srcRect b="38087"/>
          <a:stretch/>
        </p:blipFill>
        <p:spPr>
          <a:xfrm>
            <a:off x="7389614" y="6057420"/>
            <a:ext cx="1534684" cy="487388"/>
          </a:xfrm>
          <a:prstGeom prst="rect">
            <a:avLst/>
          </a:prstGeom>
        </p:spPr>
      </p:pic>
      <p:sp>
        <p:nvSpPr>
          <p:cNvPr id="9" name="Text Placeholder 2"/>
          <p:cNvSpPr txBox="1">
            <a:spLocks/>
          </p:cNvSpPr>
          <p:nvPr userDrawn="1"/>
        </p:nvSpPr>
        <p:spPr>
          <a:xfrm>
            <a:off x="573527" y="1499471"/>
            <a:ext cx="7990425" cy="43915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10253F"/>
              </a:solidFill>
            </a:endParaRPr>
          </a:p>
        </p:txBody>
      </p:sp>
      <p:sp>
        <p:nvSpPr>
          <p:cNvPr id="11" name="Rectangle 10"/>
          <p:cNvSpPr/>
          <p:nvPr userDrawn="1"/>
        </p:nvSpPr>
        <p:spPr>
          <a:xfrm>
            <a:off x="0" y="693470"/>
            <a:ext cx="9144000"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2" name="Picture 11"/>
          <p:cNvPicPr>
            <a:picLocks noChangeAspect="1"/>
          </p:cNvPicPr>
          <p:nvPr userDrawn="1"/>
        </p:nvPicPr>
        <p:blipFill>
          <a:blip r:embed="rId5"/>
          <a:stretch>
            <a:fillRect/>
          </a:stretch>
        </p:blipFill>
        <p:spPr>
          <a:xfrm>
            <a:off x="668777" y="248625"/>
            <a:ext cx="782638" cy="232999"/>
          </a:xfrm>
          <a:prstGeom prst="rect">
            <a:avLst/>
          </a:prstGeom>
        </p:spPr>
      </p:pic>
      <p:sp>
        <p:nvSpPr>
          <p:cNvPr id="2" name="Title Placeholder 1"/>
          <p:cNvSpPr>
            <a:spLocks noGrp="1"/>
          </p:cNvSpPr>
          <p:nvPr userDrawn="1">
            <p:ph type="title"/>
          </p:nvPr>
        </p:nvSpPr>
        <p:spPr>
          <a:xfrm>
            <a:off x="573527" y="693470"/>
            <a:ext cx="7990426" cy="72416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04885323"/>
      </p:ext>
    </p:extLst>
  </p:cSld>
  <p:clrMap bg1="lt1" tx1="dk1" bg2="lt2" tx2="dk2" accent1="accent1" accent2="accent2" accent3="accent3" accent4="accent4" accent5="accent5" accent6="accent6" hlink="hlink" folHlink="folHlink"/>
  <p:sldLayoutIdLst>
    <p:sldLayoutId id="2147483746" r:id="rId1"/>
    <p:sldLayoutId id="2147483747" r:id="rId2"/>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48896" y="162036"/>
            <a:ext cx="8846206" cy="6533929"/>
          </a:xfrm>
          <a:prstGeom prst="rect">
            <a:avLst/>
          </a:prstGeom>
          <a:solidFill>
            <a:srgbClr val="10253F">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900993" y="5733304"/>
            <a:ext cx="7296721" cy="5410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900993" y="876032"/>
            <a:ext cx="7296721"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sp>
        <p:nvSpPr>
          <p:cNvPr id="10" name="Rectangle 9"/>
          <p:cNvSpPr/>
          <p:nvPr userDrawn="1"/>
        </p:nvSpPr>
        <p:spPr>
          <a:xfrm>
            <a:off x="900993" y="1755398"/>
            <a:ext cx="7296721" cy="38326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1" name="Picture 10"/>
          <p:cNvPicPr>
            <a:picLocks noChangeAspect="1"/>
          </p:cNvPicPr>
          <p:nvPr userDrawn="1"/>
        </p:nvPicPr>
        <p:blipFill rotWithShape="1">
          <a:blip r:embed="rId3"/>
          <a:srcRect b="38087"/>
          <a:stretch/>
        </p:blipFill>
        <p:spPr>
          <a:xfrm>
            <a:off x="6475079" y="5786919"/>
            <a:ext cx="1534684" cy="487388"/>
          </a:xfrm>
          <a:prstGeom prst="rect">
            <a:avLst/>
          </a:prstGeom>
        </p:spPr>
      </p:pic>
      <p:pic>
        <p:nvPicPr>
          <p:cNvPr id="12" name="Picture 11"/>
          <p:cNvPicPr>
            <a:picLocks noChangeAspect="1"/>
          </p:cNvPicPr>
          <p:nvPr userDrawn="1"/>
        </p:nvPicPr>
        <p:blipFill rotWithShape="1">
          <a:blip r:embed="rId4"/>
          <a:srcRect t="4608" r="48841"/>
          <a:stretch/>
        </p:blipFill>
        <p:spPr>
          <a:xfrm>
            <a:off x="6142261" y="1755398"/>
            <a:ext cx="2055453" cy="3832601"/>
          </a:xfrm>
          <a:prstGeom prst="rect">
            <a:avLst/>
          </a:prstGeom>
        </p:spPr>
      </p:pic>
      <p:sp>
        <p:nvSpPr>
          <p:cNvPr id="2" name="Title Placeholder 1"/>
          <p:cNvSpPr>
            <a:spLocks noGrp="1"/>
          </p:cNvSpPr>
          <p:nvPr>
            <p:ph type="title"/>
          </p:nvPr>
        </p:nvSpPr>
        <p:spPr>
          <a:xfrm>
            <a:off x="973161" y="909019"/>
            <a:ext cx="7224554" cy="6589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73160" y="1855464"/>
            <a:ext cx="7166753" cy="36449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741C6-0373-B64B-BC0D-9F02E32AE148}" type="slidenum">
              <a:rPr lang="en-US" smtClean="0"/>
              <a:t>‹#›</a:t>
            </a:fld>
            <a:endParaRPr lang="en-US"/>
          </a:p>
        </p:txBody>
      </p:sp>
      <p:pic>
        <p:nvPicPr>
          <p:cNvPr id="13" name="Picture 12"/>
          <p:cNvPicPr>
            <a:picLocks noChangeAspect="1"/>
          </p:cNvPicPr>
          <p:nvPr userDrawn="1"/>
        </p:nvPicPr>
        <p:blipFill>
          <a:blip r:embed="rId5"/>
          <a:stretch>
            <a:fillRect/>
          </a:stretch>
        </p:blipFill>
        <p:spPr>
          <a:xfrm rot="16200000">
            <a:off x="1247602" y="55226"/>
            <a:ext cx="276003" cy="969221"/>
          </a:xfrm>
          <a:prstGeom prst="rect">
            <a:avLst/>
          </a:prstGeom>
        </p:spPr>
      </p:pic>
    </p:spTree>
    <p:extLst>
      <p:ext uri="{BB962C8B-B14F-4D97-AF65-F5344CB8AC3E}">
        <p14:creationId xmlns:p14="http://schemas.microsoft.com/office/powerpoint/2010/main" val="1163729293"/>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148896" y="162036"/>
            <a:ext cx="8846206" cy="6533929"/>
          </a:xfrm>
          <a:prstGeom prst="rect">
            <a:avLst/>
          </a:prstGeom>
          <a:solidFill>
            <a:srgbClr val="999A8C">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B6518-3385-6A49-8ABC-264B4F6CD732}" type="slidenum">
              <a:rPr lang="en-US" smtClean="0"/>
              <a:t>‹#›</a:t>
            </a:fld>
            <a:endParaRPr lang="en-US"/>
          </a:p>
        </p:txBody>
      </p:sp>
      <p:sp>
        <p:nvSpPr>
          <p:cNvPr id="9" name="Rectangle 8"/>
          <p:cNvSpPr/>
          <p:nvPr userDrawn="1"/>
        </p:nvSpPr>
        <p:spPr>
          <a:xfrm>
            <a:off x="7137536" y="5786919"/>
            <a:ext cx="2006464" cy="5410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3"/>
          <a:srcRect b="38087"/>
          <a:stretch/>
        </p:blipFill>
        <p:spPr>
          <a:xfrm>
            <a:off x="7411896" y="5840534"/>
            <a:ext cx="1534684" cy="487388"/>
          </a:xfrm>
          <a:prstGeom prst="rect">
            <a:avLst/>
          </a:prstGeom>
        </p:spPr>
      </p:pic>
      <p:pic>
        <p:nvPicPr>
          <p:cNvPr id="14" name="Picture 13"/>
          <p:cNvPicPr>
            <a:picLocks noChangeAspect="1"/>
          </p:cNvPicPr>
          <p:nvPr userDrawn="1"/>
        </p:nvPicPr>
        <p:blipFill rotWithShape="1">
          <a:blip r:embed="rId4"/>
          <a:srcRect t="-76" r="48841" b="47942"/>
          <a:stretch/>
        </p:blipFill>
        <p:spPr>
          <a:xfrm rot="5400000">
            <a:off x="167057" y="4770698"/>
            <a:ext cx="1907109" cy="1943431"/>
          </a:xfrm>
          <a:prstGeom prst="rect">
            <a:avLst/>
          </a:prstGeom>
        </p:spPr>
      </p:pic>
      <p:sp>
        <p:nvSpPr>
          <p:cNvPr id="18" name="Rectangle 17"/>
          <p:cNvSpPr/>
          <p:nvPr userDrawn="1"/>
        </p:nvSpPr>
        <p:spPr>
          <a:xfrm>
            <a:off x="900993" y="876032"/>
            <a:ext cx="7296721"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sp>
        <p:nvSpPr>
          <p:cNvPr id="19" name="Rectangle 18"/>
          <p:cNvSpPr/>
          <p:nvPr userDrawn="1"/>
        </p:nvSpPr>
        <p:spPr>
          <a:xfrm>
            <a:off x="900993" y="1755398"/>
            <a:ext cx="7296721" cy="38326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spTree>
    <p:extLst>
      <p:ext uri="{BB962C8B-B14F-4D97-AF65-F5344CB8AC3E}">
        <p14:creationId xmlns:p14="http://schemas.microsoft.com/office/powerpoint/2010/main" val="2883494426"/>
      </p:ext>
    </p:extLst>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48896" y="162036"/>
            <a:ext cx="8846206" cy="6533929"/>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6487659" y="876032"/>
            <a:ext cx="1710055"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900993" y="876032"/>
            <a:ext cx="5469201"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DB557-583E-244A-9BBA-52E948D7ABDE}" type="slidenum">
              <a:rPr lang="en-US" smtClean="0"/>
              <a:t>‹#›</a:t>
            </a:fld>
            <a:endParaRPr lang="en-US"/>
          </a:p>
        </p:txBody>
      </p:sp>
      <p:sp>
        <p:nvSpPr>
          <p:cNvPr id="12" name="Rectangle 11"/>
          <p:cNvSpPr/>
          <p:nvPr userDrawn="1"/>
        </p:nvSpPr>
        <p:spPr>
          <a:xfrm>
            <a:off x="900993" y="1714947"/>
            <a:ext cx="7296721" cy="42956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3" name="Picture 12"/>
          <p:cNvPicPr>
            <a:picLocks noChangeAspect="1"/>
          </p:cNvPicPr>
          <p:nvPr userDrawn="1"/>
        </p:nvPicPr>
        <p:blipFill>
          <a:blip r:embed="rId3"/>
          <a:stretch>
            <a:fillRect/>
          </a:stretch>
        </p:blipFill>
        <p:spPr>
          <a:xfrm>
            <a:off x="4199934" y="2631532"/>
            <a:ext cx="3997780" cy="3379076"/>
          </a:xfrm>
          <a:prstGeom prst="rect">
            <a:avLst/>
          </a:prstGeom>
        </p:spPr>
      </p:pic>
      <p:pic>
        <p:nvPicPr>
          <p:cNvPr id="14" name="Picture 13"/>
          <p:cNvPicPr>
            <a:picLocks noChangeAspect="1"/>
          </p:cNvPicPr>
          <p:nvPr userDrawn="1"/>
        </p:nvPicPr>
        <p:blipFill rotWithShape="1">
          <a:blip r:embed="rId4"/>
          <a:srcRect b="38087"/>
          <a:stretch/>
        </p:blipFill>
        <p:spPr>
          <a:xfrm>
            <a:off x="6553200" y="1023142"/>
            <a:ext cx="1534684" cy="487388"/>
          </a:xfrm>
          <a:prstGeom prst="rect">
            <a:avLst/>
          </a:prstGeom>
        </p:spPr>
      </p:pic>
    </p:spTree>
    <p:extLst>
      <p:ext uri="{BB962C8B-B14F-4D97-AF65-F5344CB8AC3E}">
        <p14:creationId xmlns:p14="http://schemas.microsoft.com/office/powerpoint/2010/main" val="853133100"/>
      </p:ext>
    </p:extLst>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6F53A-A0EA-B04F-B2DC-565C817299F9}"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148896" y="162036"/>
            <a:ext cx="8846206" cy="6533929"/>
          </a:xfrm>
          <a:prstGeom prst="rect">
            <a:avLst/>
          </a:prstGeom>
          <a:solidFill>
            <a:srgbClr val="021D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3"/>
          <a:stretch>
            <a:fillRect/>
          </a:stretch>
        </p:blipFill>
        <p:spPr>
          <a:xfrm rot="16200000">
            <a:off x="969007" y="2597648"/>
            <a:ext cx="423444" cy="1486977"/>
          </a:xfrm>
          <a:prstGeom prst="rect">
            <a:avLst/>
          </a:prstGeom>
        </p:spPr>
      </p:pic>
    </p:spTree>
    <p:extLst>
      <p:ext uri="{BB962C8B-B14F-4D97-AF65-F5344CB8AC3E}">
        <p14:creationId xmlns:p14="http://schemas.microsoft.com/office/powerpoint/2010/main" val="4014597232"/>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4"/>
          <a:srcRect b="38087"/>
          <a:stretch/>
        </p:blipFill>
        <p:spPr>
          <a:xfrm>
            <a:off x="7389614" y="6057420"/>
            <a:ext cx="1534684" cy="487388"/>
          </a:xfrm>
          <a:prstGeom prst="rect">
            <a:avLst/>
          </a:prstGeom>
        </p:spPr>
      </p:pic>
      <p:sp>
        <p:nvSpPr>
          <p:cNvPr id="9" name="Text Placeholder 2"/>
          <p:cNvSpPr txBox="1">
            <a:spLocks/>
          </p:cNvSpPr>
          <p:nvPr userDrawn="1"/>
        </p:nvSpPr>
        <p:spPr>
          <a:xfrm>
            <a:off x="573527" y="1499471"/>
            <a:ext cx="7990425" cy="43915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10253F"/>
              </a:solidFill>
            </a:endParaRPr>
          </a:p>
        </p:txBody>
      </p:sp>
      <p:sp>
        <p:nvSpPr>
          <p:cNvPr id="11" name="Rectangle 10"/>
          <p:cNvSpPr/>
          <p:nvPr userDrawn="1"/>
        </p:nvSpPr>
        <p:spPr>
          <a:xfrm>
            <a:off x="0" y="693470"/>
            <a:ext cx="9144000"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2" name="Picture 11"/>
          <p:cNvPicPr>
            <a:picLocks noChangeAspect="1"/>
          </p:cNvPicPr>
          <p:nvPr userDrawn="1"/>
        </p:nvPicPr>
        <p:blipFill>
          <a:blip r:embed="rId5"/>
          <a:stretch>
            <a:fillRect/>
          </a:stretch>
        </p:blipFill>
        <p:spPr>
          <a:xfrm>
            <a:off x="668777" y="248625"/>
            <a:ext cx="782638" cy="232999"/>
          </a:xfrm>
          <a:prstGeom prst="rect">
            <a:avLst/>
          </a:prstGeom>
        </p:spPr>
      </p:pic>
      <p:sp>
        <p:nvSpPr>
          <p:cNvPr id="2" name="Title Placeholder 1"/>
          <p:cNvSpPr>
            <a:spLocks noGrp="1"/>
          </p:cNvSpPr>
          <p:nvPr userDrawn="1">
            <p:ph type="title"/>
          </p:nvPr>
        </p:nvSpPr>
        <p:spPr>
          <a:xfrm>
            <a:off x="573527" y="693470"/>
            <a:ext cx="7990426" cy="72416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56991541"/>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6F53A-A0EA-B04F-B2DC-565C817299F9}"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148896" y="162036"/>
            <a:ext cx="8846206" cy="6533929"/>
          </a:xfrm>
          <a:prstGeom prst="rect">
            <a:avLst/>
          </a:prstGeom>
          <a:solidFill>
            <a:srgbClr val="021D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3"/>
          <a:stretch>
            <a:fillRect/>
          </a:stretch>
        </p:blipFill>
        <p:spPr>
          <a:xfrm rot="16200000">
            <a:off x="969007" y="2597648"/>
            <a:ext cx="423444" cy="1486977"/>
          </a:xfrm>
          <a:prstGeom prst="rect">
            <a:avLst/>
          </a:prstGeom>
        </p:spPr>
      </p:pic>
    </p:spTree>
    <p:extLst>
      <p:ext uri="{BB962C8B-B14F-4D97-AF65-F5344CB8AC3E}">
        <p14:creationId xmlns:p14="http://schemas.microsoft.com/office/powerpoint/2010/main" val="576932949"/>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srcRect b="38087"/>
          <a:stretch/>
        </p:blipFill>
        <p:spPr>
          <a:xfrm>
            <a:off x="7389614" y="6057420"/>
            <a:ext cx="1534684" cy="487388"/>
          </a:xfrm>
          <a:prstGeom prst="rect">
            <a:avLst/>
          </a:prstGeom>
        </p:spPr>
      </p:pic>
      <p:sp>
        <p:nvSpPr>
          <p:cNvPr id="9" name="Text Placeholder 2"/>
          <p:cNvSpPr txBox="1">
            <a:spLocks/>
          </p:cNvSpPr>
          <p:nvPr userDrawn="1"/>
        </p:nvSpPr>
        <p:spPr>
          <a:xfrm>
            <a:off x="573527" y="1499471"/>
            <a:ext cx="7990425" cy="43915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10253F"/>
              </a:solidFill>
            </a:endParaRPr>
          </a:p>
        </p:txBody>
      </p:sp>
      <p:sp>
        <p:nvSpPr>
          <p:cNvPr id="11" name="Rectangle 10"/>
          <p:cNvSpPr/>
          <p:nvPr userDrawn="1"/>
        </p:nvSpPr>
        <p:spPr>
          <a:xfrm>
            <a:off x="0" y="693470"/>
            <a:ext cx="9144000"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2" name="Picture 11"/>
          <p:cNvPicPr>
            <a:picLocks noChangeAspect="1"/>
          </p:cNvPicPr>
          <p:nvPr userDrawn="1"/>
        </p:nvPicPr>
        <p:blipFill>
          <a:blip r:embed="rId4"/>
          <a:stretch>
            <a:fillRect/>
          </a:stretch>
        </p:blipFill>
        <p:spPr>
          <a:xfrm>
            <a:off x="668777" y="248625"/>
            <a:ext cx="782638" cy="232999"/>
          </a:xfrm>
          <a:prstGeom prst="rect">
            <a:avLst/>
          </a:prstGeom>
        </p:spPr>
      </p:pic>
      <p:sp>
        <p:nvSpPr>
          <p:cNvPr id="2" name="Title Placeholder 1"/>
          <p:cNvSpPr>
            <a:spLocks noGrp="1"/>
          </p:cNvSpPr>
          <p:nvPr userDrawn="1">
            <p:ph type="title"/>
          </p:nvPr>
        </p:nvSpPr>
        <p:spPr>
          <a:xfrm>
            <a:off x="573527" y="693470"/>
            <a:ext cx="7990426" cy="72416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17523896"/>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4"/>
          <a:srcRect b="38087"/>
          <a:stretch/>
        </p:blipFill>
        <p:spPr>
          <a:xfrm>
            <a:off x="7389614" y="6057420"/>
            <a:ext cx="1534684" cy="487388"/>
          </a:xfrm>
          <a:prstGeom prst="rect">
            <a:avLst/>
          </a:prstGeom>
        </p:spPr>
      </p:pic>
      <p:sp>
        <p:nvSpPr>
          <p:cNvPr id="9" name="Text Placeholder 2"/>
          <p:cNvSpPr txBox="1">
            <a:spLocks/>
          </p:cNvSpPr>
          <p:nvPr userDrawn="1"/>
        </p:nvSpPr>
        <p:spPr>
          <a:xfrm>
            <a:off x="573527" y="1499471"/>
            <a:ext cx="7990425" cy="43915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srgbClr val="10253F"/>
              </a:solidFill>
            </a:endParaRPr>
          </a:p>
        </p:txBody>
      </p:sp>
      <p:sp>
        <p:nvSpPr>
          <p:cNvPr id="11" name="Rectangle 10"/>
          <p:cNvSpPr/>
          <p:nvPr userDrawn="1"/>
        </p:nvSpPr>
        <p:spPr>
          <a:xfrm>
            <a:off x="0" y="693470"/>
            <a:ext cx="9144000" cy="7269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2400" b="1" dirty="0">
              <a:solidFill>
                <a:srgbClr val="021D36"/>
              </a:solidFill>
              <a:latin typeface="Trebuchet MS"/>
              <a:cs typeface="Trebuchet MS"/>
            </a:endParaRPr>
          </a:p>
        </p:txBody>
      </p:sp>
      <p:pic>
        <p:nvPicPr>
          <p:cNvPr id="12" name="Picture 11"/>
          <p:cNvPicPr>
            <a:picLocks noChangeAspect="1"/>
          </p:cNvPicPr>
          <p:nvPr userDrawn="1"/>
        </p:nvPicPr>
        <p:blipFill>
          <a:blip r:embed="rId5"/>
          <a:stretch>
            <a:fillRect/>
          </a:stretch>
        </p:blipFill>
        <p:spPr>
          <a:xfrm>
            <a:off x="668777" y="248625"/>
            <a:ext cx="782638" cy="232999"/>
          </a:xfrm>
          <a:prstGeom prst="rect">
            <a:avLst/>
          </a:prstGeom>
        </p:spPr>
      </p:pic>
      <p:sp>
        <p:nvSpPr>
          <p:cNvPr id="2" name="Title Placeholder 1"/>
          <p:cNvSpPr>
            <a:spLocks noGrp="1"/>
          </p:cNvSpPr>
          <p:nvPr userDrawn="1">
            <p:ph type="title"/>
          </p:nvPr>
        </p:nvSpPr>
        <p:spPr>
          <a:xfrm>
            <a:off x="573527" y="693470"/>
            <a:ext cx="7990426" cy="72416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19652412"/>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compliance@coreshares.co.za"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diagramColors" Target="../diagrams/colors1.xml"/><Relationship Id="rId18" Type="http://schemas.openxmlformats.org/officeDocument/2006/relationships/image" Target="../media/image22.png"/><Relationship Id="rId3" Type="http://schemas.openxmlformats.org/officeDocument/2006/relationships/image" Target="../media/image13.png"/><Relationship Id="rId21" Type="http://schemas.openxmlformats.org/officeDocument/2006/relationships/image" Target="../media/image25.png"/><Relationship Id="rId7" Type="http://schemas.openxmlformats.org/officeDocument/2006/relationships/image" Target="../media/image17.png"/><Relationship Id="rId12" Type="http://schemas.openxmlformats.org/officeDocument/2006/relationships/diagramQuickStyle" Target="../diagrams/quickStyle1.xml"/><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chart" Target="../charts/chart1.xml"/><Relationship Id="rId20" Type="http://schemas.openxmlformats.org/officeDocument/2006/relationships/image" Target="../media/image24.png"/><Relationship Id="rId1" Type="http://schemas.openxmlformats.org/officeDocument/2006/relationships/slideLayout" Target="../slideLayouts/slideLayout74.xml"/><Relationship Id="rId6" Type="http://schemas.openxmlformats.org/officeDocument/2006/relationships/image" Target="../media/image16.png"/><Relationship Id="rId11" Type="http://schemas.openxmlformats.org/officeDocument/2006/relationships/diagramLayout" Target="../diagrams/layout1.xml"/><Relationship Id="rId5" Type="http://schemas.openxmlformats.org/officeDocument/2006/relationships/image" Target="../media/image15.png"/><Relationship Id="rId15" Type="http://schemas.openxmlformats.org/officeDocument/2006/relationships/image" Target="../media/image20.png"/><Relationship Id="rId23" Type="http://schemas.openxmlformats.org/officeDocument/2006/relationships/image" Target="../media/image27.png"/><Relationship Id="rId10" Type="http://schemas.openxmlformats.org/officeDocument/2006/relationships/diagramData" Target="../diagrams/data1.xml"/><Relationship Id="rId19"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19.png"/><Relationship Id="rId14" Type="http://schemas.microsoft.com/office/2007/relationships/diagramDrawing" Target="../diagrams/drawing1.xml"/><Relationship Id="rId22"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7.pn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5.emf"/><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7809" y="1701351"/>
            <a:ext cx="4847772" cy="419477"/>
          </a:xfrm>
        </p:spPr>
        <p:txBody>
          <a:bodyPr/>
          <a:lstStyle/>
          <a:p>
            <a:pPr>
              <a:defRPr/>
            </a:pPr>
            <a:r>
              <a:rPr lang="en-US" sz="2000" b="1" kern="0" dirty="0">
                <a:solidFill>
                  <a:schemeClr val="bg1"/>
                </a:solidFill>
                <a:ea typeface="ＭＳ Ｐゴシック" charset="-128"/>
                <a:cs typeface="ＭＳ Ｐゴシック" charset="-128"/>
              </a:rPr>
              <a:t>Easy Equities: What is an ETF? </a:t>
            </a: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br>
              <a:rPr lang="en-US" sz="2000" b="1" kern="0" dirty="0">
                <a:solidFill>
                  <a:schemeClr val="bg1"/>
                </a:solidFill>
                <a:ea typeface="ＭＳ Ｐゴシック" charset="-128"/>
                <a:cs typeface="ＭＳ Ｐゴシック" charset="-128"/>
              </a:rPr>
            </a:br>
            <a:r>
              <a:rPr lang="en-US" sz="2000" b="1" kern="0" dirty="0">
                <a:solidFill>
                  <a:schemeClr val="bg1"/>
                </a:solidFill>
                <a:ea typeface="ＭＳ Ｐゴシック" charset="-128"/>
                <a:cs typeface="ＭＳ Ｐゴシック" charset="-128"/>
              </a:rPr>
              <a:t>October 2020 </a:t>
            </a:r>
            <a:br>
              <a:rPr lang="en-US" sz="2000" b="1" kern="0" dirty="0">
                <a:solidFill>
                  <a:schemeClr val="bg1"/>
                </a:solidFill>
                <a:ea typeface="ＭＳ Ｐゴシック" charset="-128"/>
                <a:cs typeface="ＭＳ Ｐゴシック" charset="-128"/>
              </a:rPr>
            </a:br>
            <a:endParaRPr lang="en-US" sz="2000" kern="0" dirty="0">
              <a:solidFill>
                <a:schemeClr val="bg1"/>
              </a:solidFill>
              <a:ea typeface="ＭＳ Ｐゴシック" charset="-128"/>
              <a:cs typeface="ＭＳ Ｐゴシック" charset="-128"/>
            </a:endParaRPr>
          </a:p>
        </p:txBody>
      </p:sp>
    </p:spTree>
    <p:extLst>
      <p:ext uri="{BB962C8B-B14F-4D97-AF65-F5344CB8AC3E}">
        <p14:creationId xmlns:p14="http://schemas.microsoft.com/office/powerpoint/2010/main" val="1107182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Thanks, any questions?</a:t>
            </a:r>
          </a:p>
        </p:txBody>
      </p:sp>
    </p:spTree>
    <p:extLst>
      <p:ext uri="{BB962C8B-B14F-4D97-AF65-F5344CB8AC3E}">
        <p14:creationId xmlns:p14="http://schemas.microsoft.com/office/powerpoint/2010/main" val="277271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F6ACE1D-213B-491F-89F2-12BEAD1FACF1}" type="slidenum">
              <a:rPr lang="en-US" smtClean="0"/>
              <a:pPr>
                <a:defRPr/>
              </a:pPr>
              <a:t>11</a:t>
            </a:fld>
            <a:endParaRPr lang="en-US" dirty="0"/>
          </a:p>
        </p:txBody>
      </p:sp>
      <p:sp>
        <p:nvSpPr>
          <p:cNvPr id="5" name="Title 1"/>
          <p:cNvSpPr>
            <a:spLocks noGrp="1"/>
          </p:cNvSpPr>
          <p:nvPr>
            <p:ph type="title"/>
          </p:nvPr>
        </p:nvSpPr>
        <p:spPr>
          <a:xfrm>
            <a:off x="573527" y="693470"/>
            <a:ext cx="7990426" cy="724168"/>
          </a:xfrm>
        </p:spPr>
        <p:txBody>
          <a:bodyPr/>
          <a:lstStyle/>
          <a:p>
            <a:pPr>
              <a:defRPr/>
            </a:pPr>
            <a:r>
              <a:rPr lang="en-GB" kern="0" dirty="0"/>
              <a:t>Disclaimer</a:t>
            </a:r>
          </a:p>
        </p:txBody>
      </p:sp>
      <p:sp>
        <p:nvSpPr>
          <p:cNvPr id="7" name="Content Placeholder 2">
            <a:extLst>
              <a:ext uri="{FF2B5EF4-FFF2-40B4-BE49-F238E27FC236}">
                <a16:creationId xmlns:a16="http://schemas.microsoft.com/office/drawing/2014/main" id="{5690434A-3FBC-45C1-9335-5262AF9B13B7}"/>
              </a:ext>
            </a:extLst>
          </p:cNvPr>
          <p:cNvSpPr txBox="1">
            <a:spLocks/>
          </p:cNvSpPr>
          <p:nvPr/>
        </p:nvSpPr>
        <p:spPr bwMode="auto">
          <a:xfrm>
            <a:off x="936000" y="1563063"/>
            <a:ext cx="7436475" cy="11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0C163E"/>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rgbClr val="0C163E"/>
                </a:solidFill>
                <a:latin typeface="+mn-lt"/>
                <a:ea typeface="+mn-ea"/>
              </a:defRPr>
            </a:lvl2pPr>
            <a:lvl3pPr marL="1143000" indent="-228600" algn="l" rtl="0" eaLnBrk="0" fontAlgn="base" hangingPunct="0">
              <a:spcBef>
                <a:spcPct val="20000"/>
              </a:spcBef>
              <a:spcAft>
                <a:spcPct val="0"/>
              </a:spcAft>
              <a:buChar char="•"/>
              <a:defRPr sz="2400">
                <a:solidFill>
                  <a:srgbClr val="0C163E"/>
                </a:solidFill>
                <a:latin typeface="+mn-lt"/>
                <a:ea typeface="+mn-ea"/>
              </a:defRPr>
            </a:lvl3pPr>
            <a:lvl4pPr marL="1600200" indent="-228600" algn="l" rtl="0" eaLnBrk="0" fontAlgn="base" hangingPunct="0">
              <a:spcBef>
                <a:spcPct val="20000"/>
              </a:spcBef>
              <a:spcAft>
                <a:spcPct val="0"/>
              </a:spcAft>
              <a:buChar char="–"/>
              <a:defRPr sz="2000">
                <a:solidFill>
                  <a:srgbClr val="0C163E"/>
                </a:solidFill>
                <a:latin typeface="+mn-lt"/>
                <a:ea typeface="+mn-ea"/>
              </a:defRPr>
            </a:lvl4pPr>
            <a:lvl5pPr marL="2057400" indent="-228600" algn="l" rtl="0" eaLnBrk="0" fontAlgn="base" hangingPunct="0">
              <a:spcBef>
                <a:spcPct val="20000"/>
              </a:spcBef>
              <a:spcAft>
                <a:spcPct val="0"/>
              </a:spcAft>
              <a:buChar char="»"/>
              <a:defRPr sz="2000">
                <a:solidFill>
                  <a:srgbClr val="0C163E"/>
                </a:solidFill>
                <a:latin typeface="+mn-lt"/>
                <a:ea typeface="+mn-ea"/>
              </a:defRPr>
            </a:lvl5pPr>
            <a:lvl6pPr marL="2514600" indent="-228600" algn="l" rtl="0" fontAlgn="base">
              <a:spcBef>
                <a:spcPct val="20000"/>
              </a:spcBef>
              <a:spcAft>
                <a:spcPct val="0"/>
              </a:spcAft>
              <a:buChar char="»"/>
              <a:defRPr sz="2000">
                <a:solidFill>
                  <a:srgbClr val="0C163E"/>
                </a:solidFill>
                <a:latin typeface="+mn-lt"/>
                <a:ea typeface="+mn-ea"/>
              </a:defRPr>
            </a:lvl6pPr>
            <a:lvl7pPr marL="2971800" indent="-228600" algn="l" rtl="0" fontAlgn="base">
              <a:spcBef>
                <a:spcPct val="20000"/>
              </a:spcBef>
              <a:spcAft>
                <a:spcPct val="0"/>
              </a:spcAft>
              <a:buChar char="»"/>
              <a:defRPr sz="2000">
                <a:solidFill>
                  <a:srgbClr val="0C163E"/>
                </a:solidFill>
                <a:latin typeface="+mn-lt"/>
                <a:ea typeface="+mn-ea"/>
              </a:defRPr>
            </a:lvl7pPr>
            <a:lvl8pPr marL="3429000" indent="-228600" algn="l" rtl="0" fontAlgn="base">
              <a:spcBef>
                <a:spcPct val="20000"/>
              </a:spcBef>
              <a:spcAft>
                <a:spcPct val="0"/>
              </a:spcAft>
              <a:buChar char="»"/>
              <a:defRPr sz="2000">
                <a:solidFill>
                  <a:srgbClr val="0C163E"/>
                </a:solidFill>
                <a:latin typeface="+mn-lt"/>
                <a:ea typeface="+mn-ea"/>
              </a:defRPr>
            </a:lvl8pPr>
            <a:lvl9pPr marL="3886200" indent="-228600" algn="l" rtl="0" fontAlgn="base">
              <a:spcBef>
                <a:spcPct val="20000"/>
              </a:spcBef>
              <a:spcAft>
                <a:spcPct val="0"/>
              </a:spcAft>
              <a:buChar char="»"/>
              <a:defRPr sz="2000">
                <a:solidFill>
                  <a:srgbClr val="0C163E"/>
                </a:solidFill>
                <a:latin typeface="+mn-lt"/>
                <a:ea typeface="+mn-ea"/>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ZA" sz="1100" b="0" i="1" u="none" strike="noStrike" kern="0" cap="none" spc="0" normalizeH="0" baseline="0" noProof="0" dirty="0">
                <a:ln>
                  <a:noFill/>
                </a:ln>
                <a:solidFill>
                  <a:srgbClr val="0C163E"/>
                </a:solidFill>
                <a:effectLst/>
                <a:uLnTx/>
                <a:uFillTx/>
                <a:latin typeface="Calibri"/>
                <a:ea typeface="+mn-ea"/>
              </a:rPr>
              <a:t>CoreShares CoreShares Index Tracker Managers (RF) (Pty) Ltd (“the Manager”), Registration number 2006/006498/07, is a company incorporated in South Africa acting as a manager of collective investments schemes in securities in terms of Section 42 of the Collective Investments Schemes Control Act and is supervised by the Financial Sector Conduct Authority. The Manager therefore may be used as the primary contact point for the ETFs. The registered address of the Manager </a:t>
            </a:r>
            <a:r>
              <a:rPr kumimoji="0" lang="en-US" sz="1100" b="0" i="1" u="none" strike="noStrike" kern="0" cap="none" spc="0" normalizeH="0" baseline="0" noProof="0" dirty="0">
                <a:ln>
                  <a:noFill/>
                </a:ln>
                <a:solidFill>
                  <a:srgbClr val="0C163E"/>
                </a:solidFill>
                <a:effectLst/>
                <a:uLnTx/>
                <a:uFillTx/>
                <a:latin typeface="Calibri"/>
                <a:ea typeface="+mn-ea"/>
              </a:rPr>
              <a:t>4th Floor Grindrod Tower, 8A Protea Place, Sandton, 2196</a:t>
            </a:r>
            <a:r>
              <a:rPr kumimoji="0" lang="en-ZA" sz="1100" b="0" i="1" u="none" strike="noStrike" kern="0" cap="none" spc="0" normalizeH="0" baseline="0" noProof="0" dirty="0">
                <a:ln>
                  <a:noFill/>
                </a:ln>
                <a:solidFill>
                  <a:srgbClr val="0C163E"/>
                </a:solidFill>
                <a:effectLst/>
                <a:uLnTx/>
                <a:uFillTx/>
                <a:latin typeface="Calibri"/>
                <a:ea typeface="+mn-ea"/>
              </a:rPr>
              <a:t>. </a:t>
            </a:r>
            <a:r>
              <a:rPr kumimoji="0" lang="en-US" sz="1100" b="0" i="1" u="none" strike="noStrike" kern="0" cap="none" spc="0" normalizeH="0" baseline="0" noProof="0" dirty="0">
                <a:ln>
                  <a:noFill/>
                </a:ln>
                <a:solidFill>
                  <a:srgbClr val="0C163E"/>
                </a:solidFill>
                <a:effectLst/>
                <a:uLnTx/>
                <a:uFillTx/>
                <a:latin typeface="Calibri"/>
                <a:ea typeface="+mn-ea"/>
              </a:rPr>
              <a:t>The Client Administration (Unit Trust only) and the Asset Administration (ETFs and Unit Trusts) is outsourced to Prescient Fund Services (Pty) Limited. Tel: +27 21 700 3600, Address: Prescient House Westlake Business Park Otto Close, Westlake, Cape Town 7945. </a:t>
            </a:r>
            <a:r>
              <a:rPr kumimoji="0" lang="en-ZA" sz="1100" b="0" i="1" u="none" strike="noStrike" kern="0" cap="none" spc="0" normalizeH="0" baseline="0" noProof="0" dirty="0">
                <a:ln>
                  <a:noFill/>
                </a:ln>
                <a:solidFill>
                  <a:srgbClr val="0C163E"/>
                </a:solidFill>
                <a:effectLst/>
                <a:uLnTx/>
                <a:uFillTx/>
                <a:latin typeface="Calibri"/>
                <a:ea typeface="+mn-ea"/>
              </a:rPr>
              <a:t>The Trustee and Custodian is ABSA Bank Limited </a:t>
            </a:r>
            <a:r>
              <a:rPr kumimoji="0" lang="en-US" sz="1100" b="0" i="1" u="none" strike="noStrike" kern="0" cap="none" spc="0" normalizeH="0" baseline="0" noProof="0" dirty="0">
                <a:ln>
                  <a:noFill/>
                </a:ln>
                <a:solidFill>
                  <a:srgbClr val="0C163E"/>
                </a:solidFill>
                <a:effectLst/>
                <a:uLnTx/>
                <a:uFillTx/>
                <a:latin typeface="Calibri"/>
                <a:ea typeface="+mn-ea"/>
              </a:rPr>
              <a:t>Telephone 011 501 5292 Address: 2nd Floor, 160 Jan Smuts, Rosebank, 2196</a:t>
            </a:r>
            <a:r>
              <a:rPr kumimoji="0" lang="en-ZA" sz="1100" b="0" i="1" u="none" strike="noStrike" kern="0" cap="none" spc="0" normalizeH="0" baseline="0" noProof="0" dirty="0">
                <a:ln>
                  <a:noFill/>
                </a:ln>
                <a:solidFill>
                  <a:srgbClr val="0C163E"/>
                </a:solidFill>
                <a:effectLst/>
                <a:uLnTx/>
                <a:uFillTx/>
                <a:latin typeface="Calibri"/>
                <a:ea typeface="+mn-ea"/>
              </a:rPr>
              <a:t>. This document and any other information supplied in connection with CoreShares is not “advice” as defined and/or contemplated in terms of the Financial Advisory and Intermediary Services Act and, therefore, investors are encouraged to obtain their own independent advice prior to buying participatory interests in CIS portfolios issued by the Manager. Collective Investment Schemes in Securities (CIS) are generally medium to long term investments. The value of participatory interests may go down as well as up and past performance is not necessarily a guide to the future. CIS are traded at ruling prices and can engage in borrowing and scrip lending. A schedule of fees and charges is available on request from the company. Commission and incentives may be paid and if so, would be included in the overall costs. The portfolios track the performance of a particular index and so outperformance of the index is not the objective and, therefore, there are no performance fees at all. The Manager does not provide any guarantee either with respect to the capital or the return of a portfolio. Unlike traditional unit trusts, Exchange Traded Funds (ETFs) are Collective Investment Schemes in Securities (CIS) that trade on stock exchanges. Trading in ETFs will incur the normal costs associated with listed securities, including brokerage, settlement costs, Uncertified Securities Tax (UST), other statutory costs and administrative costs. The price at which ETFs trade on an Exchange may differ from the Net Asset Value price published at the close of the trading day, because of intra-day price movements in the value of the constituent basket of securities. The portfolio is valued on every business day at 17h00. The current price means the net asset value, which is the total market value of all assets in the portfolio including any income accruals and less any quantifiable and non-quantifiable deductions from the portfolio divided by the number of participatory interests in issue. The Manager shall, wherever possible, avoid situations causing a conflict of interest. Where it is not possible to avoid such conflict, The Manager shall advise you of such conflict in writing at the earliest reasonable opportunity and shall mitigate the conflict of interest in accordance with its conflict of interest Management Policy. You may send a blank email with a subject “conflict of interest” to the compliance officer, should you need a copy of this policy. Complaints should be directed to the Compliance Officer. The Complaints Resolution Policy is available on request. The Compliance Officer’s email address is </a:t>
            </a:r>
            <a:r>
              <a:rPr kumimoji="0" lang="en-ZA" sz="1100" b="0" i="1" u="sng" strike="noStrike" kern="0" cap="none" spc="0" normalizeH="0" baseline="0" noProof="0" dirty="0">
                <a:ln>
                  <a:noFill/>
                </a:ln>
                <a:solidFill>
                  <a:srgbClr val="0C163E"/>
                </a:solidFill>
                <a:effectLst/>
                <a:uLnTx/>
                <a:uFillTx/>
                <a:latin typeface="Calibri"/>
                <a:ea typeface="+mn-ea"/>
                <a:hlinkClick r:id="rId3"/>
              </a:rPr>
              <a:t>compliance@coreshares.co.za</a:t>
            </a:r>
            <a:r>
              <a:rPr kumimoji="0" lang="en-ZA" sz="1100" b="0" i="1" u="none" strike="noStrike" kern="0" cap="none" spc="0" normalizeH="0" baseline="0" noProof="0" dirty="0">
                <a:ln>
                  <a:noFill/>
                </a:ln>
                <a:solidFill>
                  <a:srgbClr val="0C163E"/>
                </a:solidFill>
                <a:effectLst/>
                <a:uLnTx/>
                <a:uFillTx/>
                <a:latin typeface="Calibri"/>
                <a:ea typeface="+mn-ea"/>
              </a:rPr>
              <a:t>.</a:t>
            </a:r>
            <a:endParaRPr kumimoji="0" lang="en-ZA" sz="1100" b="0" i="0" u="none" strike="noStrike" kern="0" cap="none" spc="0" normalizeH="0" baseline="0" noProof="0" dirty="0">
              <a:ln>
                <a:noFill/>
              </a:ln>
              <a:solidFill>
                <a:srgbClr val="0C163E"/>
              </a:solidFill>
              <a:effectLst/>
              <a:uLnTx/>
              <a:uFillTx/>
              <a:latin typeface="Calibri"/>
              <a:ea typeface="+mn-ea"/>
            </a:endParaRP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ZA" sz="1100" b="0" i="1" u="none" strike="noStrike" kern="0" cap="none" spc="0" normalizeH="0" baseline="0" noProof="0" dirty="0">
              <a:ln>
                <a:noFill/>
              </a:ln>
              <a:solidFill>
                <a:srgbClr val="0C163E"/>
              </a:solidFill>
              <a:effectLst/>
              <a:uLnTx/>
              <a:uFillTx/>
              <a:latin typeface="Calibri"/>
              <a:ea typeface="+mn-ea"/>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ZA" sz="1100" b="0" i="1" u="none" strike="noStrike" kern="0" cap="none" spc="0" normalizeH="0" baseline="0" noProof="0" dirty="0">
              <a:ln>
                <a:noFill/>
              </a:ln>
              <a:solidFill>
                <a:srgbClr val="0C163E"/>
              </a:solidFill>
              <a:effectLst/>
              <a:uLnTx/>
              <a:uFillTx/>
              <a:latin typeface="Calibri"/>
              <a:ea typeface="+mn-ea"/>
            </a:endParaRPr>
          </a:p>
          <a:p>
            <a:pPr marL="0" marR="0" lvl="0" indent="0" algn="l" defTabSz="914400" rtl="0" eaLnBrk="0" fontAlgn="base" latinLnBrk="0" hangingPunct="0">
              <a:lnSpc>
                <a:spcPct val="150000"/>
              </a:lnSpc>
              <a:spcBef>
                <a:spcPct val="20000"/>
              </a:spcBef>
              <a:spcAft>
                <a:spcPct val="0"/>
              </a:spcAft>
              <a:buClrTx/>
              <a:buSzTx/>
              <a:buFontTx/>
              <a:buNone/>
              <a:tabLst/>
              <a:defRPr/>
            </a:pPr>
            <a:endParaRPr kumimoji="0" lang="en-ZA" sz="1100" b="0" i="1" u="none" strike="noStrike" kern="0" cap="none" spc="0" normalizeH="0" baseline="0" noProof="0" dirty="0">
              <a:ln>
                <a:noFill/>
              </a:ln>
              <a:solidFill>
                <a:srgbClr val="002A54"/>
              </a:solidFill>
              <a:effectLst/>
              <a:uLnTx/>
              <a:uFillTx/>
              <a:latin typeface="Calibri"/>
              <a:ea typeface="+mn-ea"/>
            </a:endParaRPr>
          </a:p>
          <a:p>
            <a:pPr marL="0" marR="0" lvl="0" indent="0" algn="l" defTabSz="914400" rtl="0" eaLnBrk="0" fontAlgn="base" latinLnBrk="0" hangingPunct="0">
              <a:lnSpc>
                <a:spcPct val="150000"/>
              </a:lnSpc>
              <a:spcBef>
                <a:spcPct val="20000"/>
              </a:spcBef>
              <a:spcAft>
                <a:spcPct val="0"/>
              </a:spcAft>
              <a:buClrTx/>
              <a:buSzTx/>
              <a:buFontTx/>
              <a:buNone/>
              <a:tabLst/>
              <a:defRPr/>
            </a:pPr>
            <a:endParaRPr kumimoji="0" lang="en-ZA" sz="1100" b="0" i="1" u="none" strike="noStrike" kern="0" cap="none" spc="0" normalizeH="0" baseline="0" noProof="0" dirty="0">
              <a:ln>
                <a:noFill/>
              </a:ln>
              <a:solidFill>
                <a:srgbClr val="002A54"/>
              </a:solidFill>
              <a:effectLst/>
              <a:uLnTx/>
              <a:uFillTx/>
              <a:latin typeface="Calibri"/>
              <a:ea typeface="+mn-ea"/>
            </a:endParaRPr>
          </a:p>
          <a:p>
            <a:pPr marL="0" marR="0" lvl="0" indent="0" algn="l" defTabSz="914400" rtl="0" eaLnBrk="0" fontAlgn="base" latinLnBrk="0" hangingPunct="0">
              <a:lnSpc>
                <a:spcPct val="150000"/>
              </a:lnSpc>
              <a:spcBef>
                <a:spcPct val="20000"/>
              </a:spcBef>
              <a:spcAft>
                <a:spcPct val="0"/>
              </a:spcAft>
              <a:buClrTx/>
              <a:buSzTx/>
              <a:buFontTx/>
              <a:buNone/>
              <a:tabLst/>
              <a:defRPr/>
            </a:pPr>
            <a:endParaRPr kumimoji="0" lang="en-ZA" sz="1100" b="0" i="1" u="none" strike="noStrike" kern="0" cap="none" spc="0" normalizeH="0" baseline="0" noProof="0" dirty="0">
              <a:ln>
                <a:noFill/>
              </a:ln>
              <a:solidFill>
                <a:srgbClr val="002A54"/>
              </a:solidFill>
              <a:effectLst/>
              <a:uLnTx/>
              <a:uFillTx/>
              <a:latin typeface="Calibri"/>
              <a:ea typeface="+mn-ea"/>
            </a:endParaRPr>
          </a:p>
          <a:p>
            <a:pPr marL="0" marR="0" lvl="0" indent="0" algn="l" defTabSz="914400" rtl="0" eaLnBrk="0" fontAlgn="base" latinLnBrk="0" hangingPunct="0">
              <a:lnSpc>
                <a:spcPct val="150000"/>
              </a:lnSpc>
              <a:spcBef>
                <a:spcPct val="20000"/>
              </a:spcBef>
              <a:spcAft>
                <a:spcPct val="0"/>
              </a:spcAft>
              <a:buClrTx/>
              <a:buSzTx/>
              <a:buFontTx/>
              <a:buNone/>
              <a:tabLst/>
              <a:defRPr/>
            </a:pPr>
            <a:endParaRPr kumimoji="0" lang="en-ZA" sz="1100" b="0" i="1" u="none" strike="noStrike" kern="0" cap="none" spc="0" normalizeH="0" baseline="0" noProof="0" dirty="0">
              <a:ln>
                <a:noFill/>
              </a:ln>
              <a:solidFill>
                <a:srgbClr val="002A54"/>
              </a:solidFill>
              <a:effectLst/>
              <a:uLnTx/>
              <a:uFillTx/>
              <a:latin typeface="Calibri"/>
              <a:ea typeface="+mn-ea"/>
            </a:endParaRPr>
          </a:p>
          <a:p>
            <a:pPr marL="0" marR="0" lvl="0" indent="0" algn="l" defTabSz="914400" rtl="0" eaLnBrk="0" fontAlgn="base" latinLnBrk="0" hangingPunct="0">
              <a:lnSpc>
                <a:spcPct val="150000"/>
              </a:lnSpc>
              <a:spcBef>
                <a:spcPct val="20000"/>
              </a:spcBef>
              <a:spcAft>
                <a:spcPct val="0"/>
              </a:spcAft>
              <a:buClrTx/>
              <a:buSzTx/>
              <a:buFontTx/>
              <a:buNone/>
              <a:tabLst/>
              <a:defRPr/>
            </a:pPr>
            <a:endParaRPr kumimoji="0" lang="en-ZA" sz="1100" b="0" i="1" u="none" strike="noStrike" kern="0" cap="none" spc="0" normalizeH="0" baseline="0" noProof="0" dirty="0">
              <a:ln>
                <a:noFill/>
              </a:ln>
              <a:solidFill>
                <a:srgbClr val="002A54"/>
              </a:solidFill>
              <a:effectLst/>
              <a:uLnTx/>
              <a:uFillTx/>
              <a:latin typeface="Calibri"/>
              <a:ea typeface="+mn-ea"/>
            </a:endParaRPr>
          </a:p>
        </p:txBody>
      </p:sp>
    </p:spTree>
    <p:extLst>
      <p:ext uri="{BB962C8B-B14F-4D97-AF65-F5344CB8AC3E}">
        <p14:creationId xmlns:p14="http://schemas.microsoft.com/office/powerpoint/2010/main" val="253128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4116" y="2995333"/>
            <a:ext cx="7040984" cy="667967"/>
          </a:xfrm>
        </p:spPr>
        <p:txBody>
          <a:bodyPr/>
          <a:lstStyle/>
          <a:p>
            <a:r>
              <a:rPr lang="en-US" dirty="0"/>
              <a:t>Introduction</a:t>
            </a:r>
          </a:p>
        </p:txBody>
      </p:sp>
    </p:spTree>
    <p:extLst>
      <p:ext uri="{BB962C8B-B14F-4D97-AF65-F5344CB8AC3E}">
        <p14:creationId xmlns:p14="http://schemas.microsoft.com/office/powerpoint/2010/main" val="93311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539552" y="1494228"/>
            <a:ext cx="7772400" cy="4343400"/>
          </a:xfrm>
        </p:spPr>
        <p:txBody>
          <a:bodyPr/>
          <a:lstStyle/>
          <a:p>
            <a:pPr>
              <a:spcAft>
                <a:spcPts val="1200"/>
              </a:spcAft>
              <a:buClr>
                <a:srgbClr val="19194D"/>
              </a:buClr>
              <a:buSzPct val="100000"/>
              <a:buFont typeface="Wingdings" panose="05000000000000000000" pitchFamily="2" charset="2"/>
              <a:buChar char="§"/>
            </a:pPr>
            <a:r>
              <a:rPr lang="en-ZA" sz="1500" dirty="0">
                <a:solidFill>
                  <a:srgbClr val="002A54"/>
                </a:solidFill>
              </a:rPr>
              <a:t>An ETF is a registered Collective Investment Scheme portfolio that tracks an Index</a:t>
            </a:r>
          </a:p>
          <a:p>
            <a:pPr>
              <a:spcAft>
                <a:spcPts val="1200"/>
              </a:spcAft>
              <a:buClr>
                <a:srgbClr val="19194D"/>
              </a:buClr>
              <a:buSzPct val="100000"/>
              <a:buFont typeface="Wingdings" panose="05000000000000000000" pitchFamily="2" charset="2"/>
              <a:buChar char="§"/>
            </a:pPr>
            <a:r>
              <a:rPr lang="en-ZA" sz="1500" b="1" dirty="0">
                <a:solidFill>
                  <a:srgbClr val="002A54"/>
                </a:solidFill>
              </a:rPr>
              <a:t>ETFs are regulated by the FSB and the JSE and qualify for Tax Free Savings Accounts</a:t>
            </a:r>
          </a:p>
          <a:p>
            <a:pPr marL="0" indent="0">
              <a:spcAft>
                <a:spcPts val="1200"/>
              </a:spcAft>
              <a:buClr>
                <a:srgbClr val="19194D"/>
              </a:buClr>
              <a:buSzPct val="100000"/>
              <a:buNone/>
            </a:pPr>
            <a:endParaRPr lang="en-ZA" sz="1500" dirty="0">
              <a:solidFill>
                <a:srgbClr val="002A54"/>
              </a:solidFill>
            </a:endParaRPr>
          </a:p>
          <a:p>
            <a:pPr>
              <a:spcAft>
                <a:spcPts val="1200"/>
              </a:spcAft>
              <a:buClr>
                <a:srgbClr val="19194D"/>
              </a:buClr>
              <a:buSzPct val="100000"/>
              <a:buFont typeface="Wingdings" panose="05000000000000000000" pitchFamily="2" charset="2"/>
              <a:buChar char="§"/>
            </a:pPr>
            <a:r>
              <a:rPr lang="en-ZA" sz="1500" dirty="0">
                <a:solidFill>
                  <a:srgbClr val="002A54"/>
                </a:solidFill>
              </a:rPr>
              <a:t>The “Fund” typically tracks an index.</a:t>
            </a:r>
          </a:p>
          <a:p>
            <a:pPr>
              <a:spcAft>
                <a:spcPts val="1200"/>
              </a:spcAft>
              <a:buClr>
                <a:srgbClr val="19194D"/>
              </a:buClr>
              <a:buSzPct val="100000"/>
              <a:buFont typeface="Wingdings" panose="05000000000000000000" pitchFamily="2" charset="2"/>
              <a:buChar char="§"/>
            </a:pPr>
            <a:r>
              <a:rPr lang="en-ZA" sz="1500" dirty="0">
                <a:solidFill>
                  <a:srgbClr val="002A54"/>
                </a:solidFill>
              </a:rPr>
              <a:t>Buying one ETF gives you access to multiple shares in the “fund”</a:t>
            </a:r>
          </a:p>
          <a:p>
            <a:pPr marL="0" indent="0">
              <a:lnSpc>
                <a:spcPct val="150000"/>
              </a:lnSpc>
              <a:buNone/>
            </a:pPr>
            <a:endParaRPr lang="en-GB" sz="1500" kern="0" dirty="0">
              <a:solidFill>
                <a:srgbClr val="002A54"/>
              </a:solidFill>
            </a:endParaRPr>
          </a:p>
          <a:p>
            <a:pPr marL="457200" lvl="0" indent="-457200">
              <a:lnSpc>
                <a:spcPct val="150000"/>
              </a:lnSpc>
              <a:buAutoNum type="arabicPeriod"/>
            </a:pPr>
            <a:endParaRPr lang="en-ZA" sz="1500" kern="0" dirty="0">
              <a:solidFill>
                <a:srgbClr val="002A54"/>
              </a:solidFill>
            </a:endParaRPr>
          </a:p>
          <a:p>
            <a:pPr marL="457200" lvl="0" indent="-457200">
              <a:lnSpc>
                <a:spcPct val="150000"/>
              </a:lnSpc>
              <a:buAutoNum type="arabicPeriod"/>
            </a:pPr>
            <a:endParaRPr lang="en-US" sz="1500" dirty="0">
              <a:solidFill>
                <a:srgbClr val="002A54"/>
              </a:solidFill>
            </a:endParaRPr>
          </a:p>
          <a:p>
            <a:pPr lvl="0">
              <a:lnSpc>
                <a:spcPct val="150000"/>
              </a:lnSpc>
              <a:buAutoNum type="arabicPeriod"/>
            </a:pPr>
            <a:endParaRPr lang="en-US" sz="1500" dirty="0">
              <a:solidFill>
                <a:srgbClr val="002A54"/>
              </a:solidFill>
            </a:endParaRPr>
          </a:p>
        </p:txBody>
      </p:sp>
      <p:sp>
        <p:nvSpPr>
          <p:cNvPr id="5" name="Title 1"/>
          <p:cNvSpPr txBox="1">
            <a:spLocks/>
          </p:cNvSpPr>
          <p:nvPr/>
        </p:nvSpPr>
        <p:spPr>
          <a:xfrm>
            <a:off x="558800" y="671512"/>
            <a:ext cx="8021638" cy="7413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a:lstStyle>
          <a:p>
            <a:pPr>
              <a:defRPr/>
            </a:pPr>
            <a:r>
              <a:rPr lang="en-GB" sz="2400" dirty="0"/>
              <a:t>What is an ETF?</a:t>
            </a:r>
            <a:endParaRPr lang="en-GB" sz="2400" kern="0" dirty="0">
              <a:solidFill>
                <a:srgbClr val="1F497D">
                  <a:lumMod val="50000"/>
                </a:srgbClr>
              </a:solidFill>
            </a:endParaRPr>
          </a:p>
        </p:txBody>
      </p:sp>
      <p:sp>
        <p:nvSpPr>
          <p:cNvPr id="2" name="Slide Number Placeholder 1"/>
          <p:cNvSpPr>
            <a:spLocks noGrp="1"/>
          </p:cNvSpPr>
          <p:nvPr>
            <p:ph type="sldNum" sz="quarter" idx="12"/>
          </p:nvPr>
        </p:nvSpPr>
        <p:spPr/>
        <p:txBody>
          <a:bodyPr/>
          <a:lstStyle/>
          <a:p>
            <a:pPr>
              <a:defRPr/>
            </a:pPr>
            <a:fld id="{FFB88E2A-7495-4898-8CF3-767D2CCE8A17}" type="slidenum">
              <a:rPr lang="en-US" smtClean="0">
                <a:solidFill>
                  <a:prstClr val="black"/>
                </a:solidFill>
              </a:rPr>
              <a:pPr>
                <a:defRPr/>
              </a:pPr>
              <a:t>3</a:t>
            </a:fld>
            <a:endParaRPr lang="en-US" dirty="0">
              <a:solidFill>
                <a:prstClr val="black"/>
              </a:solidFill>
            </a:endParaRPr>
          </a:p>
        </p:txBody>
      </p:sp>
      <p:pic>
        <p:nvPicPr>
          <p:cNvPr id="4" name="Picture 3"/>
          <p:cNvPicPr>
            <a:picLocks noChangeAspect="1"/>
          </p:cNvPicPr>
          <p:nvPr/>
        </p:nvPicPr>
        <p:blipFill>
          <a:blip r:embed="rId2"/>
          <a:stretch>
            <a:fillRect/>
          </a:stretch>
        </p:blipFill>
        <p:spPr>
          <a:xfrm>
            <a:off x="234276" y="2246397"/>
            <a:ext cx="8382952" cy="1560183"/>
          </a:xfrm>
          <a:prstGeom prst="rect">
            <a:avLst/>
          </a:prstGeom>
        </p:spPr>
      </p:pic>
      <p:sp>
        <p:nvSpPr>
          <p:cNvPr id="6" name="TextBox 5"/>
          <p:cNvSpPr txBox="1"/>
          <p:nvPr/>
        </p:nvSpPr>
        <p:spPr>
          <a:xfrm>
            <a:off x="378143" y="4206240"/>
            <a:ext cx="2547937" cy="850682"/>
          </a:xfrm>
          <a:prstGeom prst="rect">
            <a:avLst/>
          </a:prstGeom>
          <a:noFill/>
        </p:spPr>
        <p:txBody>
          <a:bodyPr wrap="square" rtlCol="0">
            <a:spAutoFit/>
          </a:bodyPr>
          <a:lstStyle/>
          <a:p>
            <a:pPr marL="171450" indent="-171450" fontAlgn="base">
              <a:lnSpc>
                <a:spcPct val="120000"/>
              </a:lnSpc>
              <a:spcBef>
                <a:spcPts val="700"/>
              </a:spcBef>
              <a:spcAft>
                <a:spcPct val="0"/>
              </a:spcAft>
              <a:buClr>
                <a:schemeClr val="tx2"/>
              </a:buClr>
              <a:buSzPct val="120000"/>
              <a:buFont typeface="Wingdings" panose="05000000000000000000" pitchFamily="2" charset="2"/>
              <a:buChar char="§"/>
              <a:defRPr/>
            </a:pPr>
            <a:r>
              <a:rPr lang="en-ZA" sz="1400" dirty="0">
                <a:solidFill>
                  <a:srgbClr val="002A54"/>
                </a:solidFill>
              </a:rPr>
              <a:t>They are bought and sold on an exchange. All CoreShares ETFs are Listed on the JSE. </a:t>
            </a:r>
          </a:p>
        </p:txBody>
      </p:sp>
      <p:sp>
        <p:nvSpPr>
          <p:cNvPr id="8" name="TextBox 7"/>
          <p:cNvSpPr txBox="1"/>
          <p:nvPr/>
        </p:nvSpPr>
        <p:spPr>
          <a:xfrm>
            <a:off x="3225284" y="4206240"/>
            <a:ext cx="2639854" cy="1126462"/>
          </a:xfrm>
          <a:prstGeom prst="rect">
            <a:avLst/>
          </a:prstGeom>
          <a:noFill/>
        </p:spPr>
        <p:txBody>
          <a:bodyPr wrap="square" rtlCol="0">
            <a:spAutoFit/>
          </a:bodyPr>
          <a:lstStyle>
            <a:defPPr>
              <a:defRPr lang="en-US"/>
            </a:defPPr>
            <a:lvl1pPr marL="171450" indent="-171450">
              <a:buFont typeface="Wingdings" panose="05000000000000000000" pitchFamily="2" charset="2"/>
              <a:buChar char="§"/>
              <a:defRPr sz="1400">
                <a:solidFill>
                  <a:srgbClr val="002A54"/>
                </a:solidFill>
              </a:defRPr>
            </a:lvl1pPr>
            <a:lvl2pPr marL="628650" lvl="1" indent="-171450">
              <a:buFont typeface="Wingdings" panose="05000000000000000000" pitchFamily="2" charset="2"/>
              <a:buChar char="§"/>
              <a:defRPr sz="1400">
                <a:solidFill>
                  <a:srgbClr val="002A54"/>
                </a:solidFill>
              </a:defRPr>
            </a:lvl2pPr>
          </a:lstStyle>
          <a:p>
            <a:pPr fontAlgn="base">
              <a:lnSpc>
                <a:spcPct val="120000"/>
              </a:lnSpc>
              <a:spcBef>
                <a:spcPts val="700"/>
              </a:spcBef>
              <a:spcAft>
                <a:spcPct val="0"/>
              </a:spcAft>
              <a:buClr>
                <a:schemeClr val="tx2"/>
              </a:buClr>
              <a:buSzPct val="120000"/>
            </a:pPr>
            <a:r>
              <a:rPr lang="en-ZA" dirty="0"/>
              <a:t>Since ETFs are listed they can be traded like shares through an Online Stockbroker or any Registered Stockbroker </a:t>
            </a:r>
          </a:p>
        </p:txBody>
      </p:sp>
      <p:sp>
        <p:nvSpPr>
          <p:cNvPr id="9" name="TextBox 8"/>
          <p:cNvSpPr txBox="1"/>
          <p:nvPr/>
        </p:nvSpPr>
        <p:spPr>
          <a:xfrm>
            <a:off x="6314281" y="4206240"/>
            <a:ext cx="2639854" cy="1367747"/>
          </a:xfrm>
          <a:prstGeom prst="rect">
            <a:avLst/>
          </a:prstGeom>
          <a:noFill/>
        </p:spPr>
        <p:txBody>
          <a:bodyPr wrap="square" rtlCol="0">
            <a:spAutoFit/>
          </a:bodyPr>
          <a:lstStyle>
            <a:defPPr>
              <a:defRPr lang="en-US"/>
            </a:defPPr>
            <a:lvl1pPr marL="171450" indent="-171450" fontAlgn="base">
              <a:lnSpc>
                <a:spcPct val="94000"/>
              </a:lnSpc>
              <a:spcBef>
                <a:spcPts val="700"/>
              </a:spcBef>
              <a:spcAft>
                <a:spcPct val="0"/>
              </a:spcAft>
              <a:buClr>
                <a:schemeClr val="tx2"/>
              </a:buClr>
              <a:buSzPct val="120000"/>
              <a:buFont typeface="Wingdings" panose="05000000000000000000" pitchFamily="2" charset="2"/>
              <a:buChar char="§"/>
              <a:defRPr sz="1400">
                <a:solidFill>
                  <a:srgbClr val="002A54"/>
                </a:solidFill>
              </a:defRPr>
            </a:lvl1pPr>
          </a:lstStyle>
          <a:p>
            <a:pPr>
              <a:lnSpc>
                <a:spcPct val="120000"/>
              </a:lnSpc>
            </a:pPr>
            <a:r>
              <a:rPr lang="en-ZA" dirty="0"/>
              <a:t>ETFs are invested in a “basket” of shares, Index, so by buying a single ETF investors are exposed to multiple companies. </a:t>
            </a:r>
          </a:p>
        </p:txBody>
      </p:sp>
    </p:spTree>
    <p:extLst>
      <p:ext uri="{BB962C8B-B14F-4D97-AF65-F5344CB8AC3E}">
        <p14:creationId xmlns:p14="http://schemas.microsoft.com/office/powerpoint/2010/main" val="248142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D5EBAFA-39D7-4FF1-A7CA-E7D194E7BE62}"/>
              </a:ext>
            </a:extLst>
          </p:cNvPr>
          <p:cNvPicPr>
            <a:picLocks noChangeAspect="1"/>
          </p:cNvPicPr>
          <p:nvPr/>
        </p:nvPicPr>
        <p:blipFill rotWithShape="1">
          <a:blip r:embed="rId3"/>
          <a:srcRect l="19697" t="12889" r="21901" b="11267"/>
          <a:stretch/>
        </p:blipFill>
        <p:spPr>
          <a:xfrm>
            <a:off x="1697930" y="2744489"/>
            <a:ext cx="345450" cy="244970"/>
          </a:xfrm>
          <a:prstGeom prst="rect">
            <a:avLst/>
          </a:prstGeom>
        </p:spPr>
      </p:pic>
      <p:pic>
        <p:nvPicPr>
          <p:cNvPr id="30" name="Picture 29">
            <a:extLst>
              <a:ext uri="{FF2B5EF4-FFF2-40B4-BE49-F238E27FC236}">
                <a16:creationId xmlns:a16="http://schemas.microsoft.com/office/drawing/2014/main" id="{F420913E-E308-4D31-8221-A0BD171B3068}"/>
              </a:ext>
            </a:extLst>
          </p:cNvPr>
          <p:cNvPicPr>
            <a:picLocks noChangeAspect="1"/>
          </p:cNvPicPr>
          <p:nvPr/>
        </p:nvPicPr>
        <p:blipFill>
          <a:blip r:embed="rId4"/>
          <a:stretch>
            <a:fillRect/>
          </a:stretch>
        </p:blipFill>
        <p:spPr>
          <a:xfrm>
            <a:off x="1110366" y="2984828"/>
            <a:ext cx="413804" cy="344837"/>
          </a:xfrm>
          <a:prstGeom prst="rect">
            <a:avLst/>
          </a:prstGeom>
        </p:spPr>
      </p:pic>
      <p:pic>
        <p:nvPicPr>
          <p:cNvPr id="12" name="Picture 11">
            <a:extLst>
              <a:ext uri="{FF2B5EF4-FFF2-40B4-BE49-F238E27FC236}">
                <a16:creationId xmlns:a16="http://schemas.microsoft.com/office/drawing/2014/main" id="{3572853D-6CDD-4E4F-B71D-96847C5A03D0}"/>
              </a:ext>
            </a:extLst>
          </p:cNvPr>
          <p:cNvPicPr>
            <a:picLocks noChangeAspect="1"/>
          </p:cNvPicPr>
          <p:nvPr/>
        </p:nvPicPr>
        <p:blipFill>
          <a:blip r:embed="rId5"/>
          <a:stretch>
            <a:fillRect/>
          </a:stretch>
        </p:blipFill>
        <p:spPr>
          <a:xfrm>
            <a:off x="3072067" y="2878975"/>
            <a:ext cx="495829" cy="495829"/>
          </a:xfrm>
          <a:prstGeom prst="rect">
            <a:avLst/>
          </a:prstGeom>
        </p:spPr>
      </p:pic>
      <p:pic>
        <p:nvPicPr>
          <p:cNvPr id="19" name="Picture 18">
            <a:extLst>
              <a:ext uri="{FF2B5EF4-FFF2-40B4-BE49-F238E27FC236}">
                <a16:creationId xmlns:a16="http://schemas.microsoft.com/office/drawing/2014/main" id="{50525778-D60D-45EA-AE92-BA46E14D7CDF}"/>
              </a:ext>
            </a:extLst>
          </p:cNvPr>
          <p:cNvPicPr>
            <a:picLocks noChangeAspect="1"/>
          </p:cNvPicPr>
          <p:nvPr/>
        </p:nvPicPr>
        <p:blipFill>
          <a:blip r:embed="rId6"/>
          <a:stretch>
            <a:fillRect/>
          </a:stretch>
        </p:blipFill>
        <p:spPr>
          <a:xfrm>
            <a:off x="1761079" y="3176355"/>
            <a:ext cx="743745" cy="495830"/>
          </a:xfrm>
          <a:prstGeom prst="rect">
            <a:avLst/>
          </a:prstGeom>
        </p:spPr>
      </p:pic>
      <p:pic>
        <p:nvPicPr>
          <p:cNvPr id="13" name="Picture 12">
            <a:extLst>
              <a:ext uri="{FF2B5EF4-FFF2-40B4-BE49-F238E27FC236}">
                <a16:creationId xmlns:a16="http://schemas.microsoft.com/office/drawing/2014/main" id="{B4BAD060-5377-4E10-9A02-524852CF7C95}"/>
              </a:ext>
            </a:extLst>
          </p:cNvPr>
          <p:cNvPicPr>
            <a:picLocks noChangeAspect="1"/>
          </p:cNvPicPr>
          <p:nvPr/>
        </p:nvPicPr>
        <p:blipFill>
          <a:blip r:embed="rId7"/>
          <a:stretch>
            <a:fillRect/>
          </a:stretch>
        </p:blipFill>
        <p:spPr>
          <a:xfrm>
            <a:off x="2280516" y="3058556"/>
            <a:ext cx="649464" cy="475943"/>
          </a:xfrm>
          <a:prstGeom prst="rect">
            <a:avLst/>
          </a:prstGeom>
        </p:spPr>
      </p:pic>
      <p:pic>
        <p:nvPicPr>
          <p:cNvPr id="23" name="Picture 22">
            <a:extLst>
              <a:ext uri="{FF2B5EF4-FFF2-40B4-BE49-F238E27FC236}">
                <a16:creationId xmlns:a16="http://schemas.microsoft.com/office/drawing/2014/main" id="{61BBCADC-13F4-4EA6-A400-71B9573574EB}"/>
              </a:ext>
            </a:extLst>
          </p:cNvPr>
          <p:cNvPicPr>
            <a:picLocks noChangeAspect="1"/>
          </p:cNvPicPr>
          <p:nvPr/>
        </p:nvPicPr>
        <p:blipFill>
          <a:blip r:embed="rId8"/>
          <a:stretch>
            <a:fillRect/>
          </a:stretch>
        </p:blipFill>
        <p:spPr>
          <a:xfrm>
            <a:off x="2409423" y="2663005"/>
            <a:ext cx="473251" cy="473251"/>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3379" y="5896253"/>
            <a:ext cx="732088" cy="296728"/>
          </a:xfrm>
          <a:prstGeom prst="rect">
            <a:avLst/>
          </a:prstGeom>
        </p:spPr>
      </p:pic>
      <p:cxnSp>
        <p:nvCxnSpPr>
          <p:cNvPr id="14" name="Straight Arrow Connector 13"/>
          <p:cNvCxnSpPr/>
          <p:nvPr/>
        </p:nvCxnSpPr>
        <p:spPr>
          <a:xfrm>
            <a:off x="3623230" y="3823499"/>
            <a:ext cx="1184564" cy="0"/>
          </a:xfrm>
          <a:prstGeom prst="straightConnector1">
            <a:avLst/>
          </a:prstGeom>
          <a:ln w="38100">
            <a:solidFill>
              <a:srgbClr val="002A54"/>
            </a:solidFill>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p:cNvCxnSpPr>
            <a:cxnSpLocks/>
          </p:cNvCxnSpPr>
          <p:nvPr/>
        </p:nvCxnSpPr>
        <p:spPr>
          <a:xfrm flipH="1">
            <a:off x="2303955" y="2282044"/>
            <a:ext cx="564" cy="216999"/>
          </a:xfrm>
          <a:prstGeom prst="straightConnector1">
            <a:avLst/>
          </a:prstGeom>
          <a:ln w="38100">
            <a:solidFill>
              <a:srgbClr val="002A54"/>
            </a:solidFill>
            <a:tailEnd type="triangle"/>
          </a:ln>
        </p:spPr>
        <p:style>
          <a:lnRef idx="1">
            <a:schemeClr val="accent6"/>
          </a:lnRef>
          <a:fillRef idx="0">
            <a:schemeClr val="accent6"/>
          </a:fillRef>
          <a:effectRef idx="0">
            <a:schemeClr val="accent6"/>
          </a:effectRef>
          <a:fontRef idx="minor">
            <a:schemeClr val="tx1"/>
          </a:fontRef>
        </p:style>
      </p:cxnSp>
      <p:sp>
        <p:nvSpPr>
          <p:cNvPr id="17" name="TextBox 16"/>
          <p:cNvSpPr txBox="1"/>
          <p:nvPr/>
        </p:nvSpPr>
        <p:spPr>
          <a:xfrm>
            <a:off x="1433974" y="1962598"/>
            <a:ext cx="1787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A54"/>
                </a:solidFill>
                <a:effectLst/>
                <a:uLnTx/>
                <a:uFillTx/>
                <a:latin typeface="Calibri"/>
                <a:ea typeface="+mn-ea"/>
                <a:cs typeface="+mn-cs"/>
              </a:rPr>
              <a:t>Investor</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graphicFrame>
        <p:nvGraphicFramePr>
          <p:cNvPr id="2" name="Diagram 1"/>
          <p:cNvGraphicFramePr/>
          <p:nvPr>
            <p:extLst>
              <p:ext uri="{D42A27DB-BD31-4B8C-83A1-F6EECF244321}">
                <p14:modId xmlns:p14="http://schemas.microsoft.com/office/powerpoint/2010/main" val="2288177657"/>
              </p:ext>
            </p:extLst>
          </p:nvPr>
        </p:nvGraphicFramePr>
        <p:xfrm>
          <a:off x="-416741" y="2326977"/>
          <a:ext cx="5341609" cy="362447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Picture 7"/>
          <p:cNvPicPr>
            <a:picLocks noChangeAspect="1"/>
          </p:cNvPicPr>
          <p:nvPr/>
        </p:nvPicPr>
        <p:blipFill rotWithShape="1">
          <a:blip r:embed="rId15">
            <a:extLst>
              <a:ext uri="{28A0092B-C50C-407E-A947-70E740481C1C}">
                <a14:useLocalDpi xmlns:a14="http://schemas.microsoft.com/office/drawing/2010/main" val="0"/>
              </a:ext>
            </a:extLst>
          </a:blip>
          <a:srcRect l="-39970" t="200904" r="46105" b="-147398"/>
          <a:stretch/>
        </p:blipFill>
        <p:spPr>
          <a:xfrm>
            <a:off x="3623230" y="3296528"/>
            <a:ext cx="592282" cy="268771"/>
          </a:xfrm>
          <a:prstGeom prst="rect">
            <a:avLst/>
          </a:prstGeom>
        </p:spPr>
      </p:pic>
      <p:sp>
        <p:nvSpPr>
          <p:cNvPr id="21" name="TextBox 20"/>
          <p:cNvSpPr txBox="1"/>
          <p:nvPr/>
        </p:nvSpPr>
        <p:spPr>
          <a:xfrm>
            <a:off x="3803073" y="6192981"/>
            <a:ext cx="11014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12</a:t>
            </a:r>
          </a:p>
        </p:txBody>
      </p:sp>
      <p:sp>
        <p:nvSpPr>
          <p:cNvPr id="22" name="TextBox 18"/>
          <p:cNvSpPr txBox="1">
            <a:spLocks noChangeArrowheads="1"/>
          </p:cNvSpPr>
          <p:nvPr/>
        </p:nvSpPr>
        <p:spPr bwMode="auto">
          <a:xfrm>
            <a:off x="217488" y="6356376"/>
            <a:ext cx="72120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ZA" altLang="en-US" sz="900" b="0" i="0" u="none" strike="noStrike" kern="1200" cap="none" spc="0" normalizeH="0" baseline="0" noProof="0" dirty="0">
                <a:ln>
                  <a:noFill/>
                </a:ln>
                <a:solidFill>
                  <a:srgbClr val="002A54"/>
                </a:solidFill>
                <a:effectLst/>
                <a:uLnTx/>
                <a:uFillTx/>
                <a:latin typeface="Arial" pitchFamily="34" charset="0"/>
                <a:ea typeface="ＭＳ Ｐゴシック" pitchFamily="34" charset="-128"/>
                <a:cs typeface="+mn-cs"/>
              </a:rPr>
              <a:t>Source: </a:t>
            </a:r>
            <a:r>
              <a:rPr kumimoji="0" lang="en-ZA" sz="900" b="0" i="0" u="none" strike="noStrike" kern="1200" cap="none" spc="0" normalizeH="0" baseline="0" noProof="0" dirty="0">
                <a:ln>
                  <a:noFill/>
                </a:ln>
                <a:solidFill>
                  <a:srgbClr val="002A54"/>
                </a:solidFill>
                <a:effectLst/>
                <a:uLnTx/>
                <a:uFillTx/>
                <a:latin typeface="Arial" pitchFamily="34" charset="0"/>
                <a:ea typeface="ＭＳ Ｐゴシック" pitchFamily="34" charset="-128"/>
                <a:cs typeface="+mn-cs"/>
              </a:rPr>
              <a:t>S&amp;P Dow Jones Indices </a:t>
            </a:r>
            <a:endParaRPr kumimoji="0" lang="en-ZA" altLang="en-US" sz="900" b="0" i="0" u="none" strike="noStrike" kern="1200" cap="none" spc="0" normalizeH="0" baseline="0" noProof="0" dirty="0">
              <a:ln>
                <a:noFill/>
              </a:ln>
              <a:solidFill>
                <a:srgbClr val="002A54"/>
              </a:solidFill>
              <a:effectLst/>
              <a:uLnTx/>
              <a:uFillTx/>
              <a:latin typeface="Arial" pitchFamily="34" charset="0"/>
              <a:ea typeface="ＭＳ Ｐゴシック" pitchFamily="34" charset="-128"/>
              <a:cs typeface="+mn-cs"/>
            </a:endParaRPr>
          </a:p>
        </p:txBody>
      </p:sp>
      <p:sp>
        <p:nvSpPr>
          <p:cNvPr id="24" name="Title 1"/>
          <p:cNvSpPr txBox="1">
            <a:spLocks noGrp="1"/>
          </p:cNvSpPr>
          <p:nvPr>
            <p:ph type="title"/>
          </p:nvPr>
        </p:nvSpPr>
        <p:spPr>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a:lstStyle>
          <a:p>
            <a:pPr>
              <a:defRPr/>
            </a:pPr>
            <a:r>
              <a:rPr lang="en-GB" sz="2400" dirty="0">
                <a:solidFill>
                  <a:srgbClr val="1F497D">
                    <a:lumMod val="50000"/>
                  </a:srgbClr>
                </a:solidFill>
              </a:rPr>
              <a:t>What is an ETF?</a:t>
            </a:r>
            <a:endParaRPr lang="en-GB" sz="2400" kern="0" dirty="0">
              <a:solidFill>
                <a:srgbClr val="1F497D">
                  <a:lumMod val="50000"/>
                </a:srgbClr>
              </a:solidFill>
            </a:endParaRPr>
          </a:p>
        </p:txBody>
      </p:sp>
      <p:graphicFrame>
        <p:nvGraphicFramePr>
          <p:cNvPr id="20" name="Chart 19">
            <a:extLst>
              <a:ext uri="{FF2B5EF4-FFF2-40B4-BE49-F238E27FC236}">
                <a16:creationId xmlns:a16="http://schemas.microsoft.com/office/drawing/2014/main" id="{87BD5455-1677-4F93-9DCA-D911724671F1}"/>
              </a:ext>
            </a:extLst>
          </p:cNvPr>
          <p:cNvGraphicFramePr>
            <a:graphicFrameLocks/>
          </p:cNvGraphicFramePr>
          <p:nvPr>
            <p:extLst>
              <p:ext uri="{D42A27DB-BD31-4B8C-83A1-F6EECF244321}">
                <p14:modId xmlns:p14="http://schemas.microsoft.com/office/powerpoint/2010/main" val="1636779179"/>
              </p:ext>
            </p:extLst>
          </p:nvPr>
        </p:nvGraphicFramePr>
        <p:xfrm>
          <a:off x="4608288" y="1967630"/>
          <a:ext cx="3472404" cy="3838754"/>
        </p:xfrm>
        <a:graphic>
          <a:graphicData uri="http://schemas.openxmlformats.org/drawingml/2006/chart">
            <c:chart xmlns:c="http://schemas.openxmlformats.org/drawingml/2006/chart" xmlns:r="http://schemas.openxmlformats.org/officeDocument/2006/relationships" r:id="rId16"/>
          </a:graphicData>
        </a:graphic>
      </p:graphicFrame>
      <p:pic>
        <p:nvPicPr>
          <p:cNvPr id="25" name="Picture 24">
            <a:extLst>
              <a:ext uri="{FF2B5EF4-FFF2-40B4-BE49-F238E27FC236}">
                <a16:creationId xmlns:a16="http://schemas.microsoft.com/office/drawing/2014/main" id="{91C357E4-A23B-4BD9-AF0C-AB142B9FD4AB}"/>
              </a:ext>
            </a:extLst>
          </p:cNvPr>
          <p:cNvPicPr>
            <a:picLocks noChangeAspect="1"/>
          </p:cNvPicPr>
          <p:nvPr/>
        </p:nvPicPr>
        <p:blipFill rotWithShape="1">
          <a:blip r:embed="rId17"/>
          <a:srcRect l="26908" r="27307"/>
          <a:stretch/>
        </p:blipFill>
        <p:spPr>
          <a:xfrm>
            <a:off x="2180752" y="3077111"/>
            <a:ext cx="243816" cy="276504"/>
          </a:xfrm>
          <a:prstGeom prst="rect">
            <a:avLst/>
          </a:prstGeom>
        </p:spPr>
      </p:pic>
      <p:pic>
        <p:nvPicPr>
          <p:cNvPr id="26" name="Picture 25">
            <a:extLst>
              <a:ext uri="{FF2B5EF4-FFF2-40B4-BE49-F238E27FC236}">
                <a16:creationId xmlns:a16="http://schemas.microsoft.com/office/drawing/2014/main" id="{8F9E88E5-095D-4BB4-BD8B-503A9861CFB6}"/>
              </a:ext>
            </a:extLst>
          </p:cNvPr>
          <p:cNvPicPr>
            <a:picLocks noChangeAspect="1"/>
          </p:cNvPicPr>
          <p:nvPr/>
        </p:nvPicPr>
        <p:blipFill>
          <a:blip r:embed="rId18"/>
          <a:stretch>
            <a:fillRect/>
          </a:stretch>
        </p:blipFill>
        <p:spPr>
          <a:xfrm>
            <a:off x="2137840" y="2740654"/>
            <a:ext cx="321544" cy="321544"/>
          </a:xfrm>
          <a:prstGeom prst="rect">
            <a:avLst/>
          </a:prstGeom>
        </p:spPr>
      </p:pic>
      <p:pic>
        <p:nvPicPr>
          <p:cNvPr id="1026" name="Picture 2" descr="Shoprite Group Supermarket Brands Gained Market Share -">
            <a:extLst>
              <a:ext uri="{FF2B5EF4-FFF2-40B4-BE49-F238E27FC236}">
                <a16:creationId xmlns:a16="http://schemas.microsoft.com/office/drawing/2014/main" id="{1E937E26-AE0F-4456-B9D6-ED0DD10B983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98026" y="3230693"/>
            <a:ext cx="252941" cy="2242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lam (@sanlam) | Twitter">
            <a:extLst>
              <a:ext uri="{FF2B5EF4-FFF2-40B4-BE49-F238E27FC236}">
                <a16:creationId xmlns:a16="http://schemas.microsoft.com/office/drawing/2014/main" id="{C88FB3C3-64E5-441F-B3E3-9F414931ED6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25427" y="2790040"/>
            <a:ext cx="326496" cy="3264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01A3E789-0C7A-4E13-AE42-861300B90E41}"/>
              </a:ext>
            </a:extLst>
          </p:cNvPr>
          <p:cNvPicPr>
            <a:picLocks noChangeAspect="1"/>
          </p:cNvPicPr>
          <p:nvPr/>
        </p:nvPicPr>
        <p:blipFill>
          <a:blip r:embed="rId21"/>
          <a:stretch>
            <a:fillRect/>
          </a:stretch>
        </p:blipFill>
        <p:spPr>
          <a:xfrm>
            <a:off x="1822235" y="2959116"/>
            <a:ext cx="320322" cy="320322"/>
          </a:xfrm>
          <a:prstGeom prst="rect">
            <a:avLst/>
          </a:prstGeom>
        </p:spPr>
      </p:pic>
      <p:pic>
        <p:nvPicPr>
          <p:cNvPr id="1030" name="Picture 6" descr="Tiger Brands - Wikipedia">
            <a:extLst>
              <a:ext uri="{FF2B5EF4-FFF2-40B4-BE49-F238E27FC236}">
                <a16:creationId xmlns:a16="http://schemas.microsoft.com/office/drawing/2014/main" id="{050F3E48-FDD9-41DC-9AD3-3875C5A6814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10800000" flipV="1">
            <a:off x="1523872" y="3047423"/>
            <a:ext cx="331284" cy="3448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scovery delivers robust performance as it continues to build... -  Discovery News">
            <a:extLst>
              <a:ext uri="{FF2B5EF4-FFF2-40B4-BE49-F238E27FC236}">
                <a16:creationId xmlns:a16="http://schemas.microsoft.com/office/drawing/2014/main" id="{B3AD8E4B-3CAE-4890-8A35-ED747D077B8D}"/>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4647" t="29472" r="4972" b="35964"/>
          <a:stretch/>
        </p:blipFill>
        <p:spPr bwMode="auto">
          <a:xfrm>
            <a:off x="2163860" y="3401466"/>
            <a:ext cx="481473" cy="13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8773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8800" y="671512"/>
            <a:ext cx="8021638" cy="7413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a:lstStyle>
          <a:p>
            <a:pPr>
              <a:defRPr/>
            </a:pPr>
            <a:endParaRPr lang="en-GB" kern="0" dirty="0">
              <a:solidFill>
                <a:srgbClr val="1F497D">
                  <a:lumMod val="50000"/>
                </a:srgbClr>
              </a:solidFill>
            </a:endParaRPr>
          </a:p>
        </p:txBody>
      </p:sp>
      <p:sp>
        <p:nvSpPr>
          <p:cNvPr id="163" name="Title 162"/>
          <p:cNvSpPr>
            <a:spLocks noGrp="1"/>
          </p:cNvSpPr>
          <p:nvPr>
            <p:ph type="title"/>
          </p:nvPr>
        </p:nvSpPr>
        <p:spPr/>
        <p:txBody>
          <a:bodyPr>
            <a:normAutofit/>
          </a:bodyPr>
          <a:lstStyle/>
          <a:p>
            <a:r>
              <a:rPr lang="en-ZA" sz="2400" dirty="0"/>
              <a:t>The Case for ETFs</a:t>
            </a:r>
          </a:p>
        </p:txBody>
      </p:sp>
      <p:sp>
        <p:nvSpPr>
          <p:cNvPr id="146" name="Rectangle 3"/>
          <p:cNvSpPr>
            <a:spLocks noGrp="1" noChangeArrowheads="1"/>
          </p:cNvSpPr>
          <p:nvPr>
            <p:ph idx="1"/>
          </p:nvPr>
        </p:nvSpPr>
        <p:spPr/>
        <p:txBody>
          <a:bodyPr/>
          <a:lstStyle/>
          <a:p>
            <a:pPr marL="0" indent="0" eaLnBrk="1" hangingPunct="1"/>
            <a:endParaRPr lang="en-GB" altLang="en-US" sz="1300">
              <a:latin typeface="Arial" panose="020B0604020202020204" pitchFamily="34" charset="0"/>
            </a:endParaRPr>
          </a:p>
          <a:p>
            <a:pPr marL="0" indent="0" eaLnBrk="1" hangingPunct="1"/>
            <a:endParaRPr lang="en-GB" altLang="en-US" sz="1300">
              <a:latin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FFB88E2A-7495-4898-8CF3-767D2CCE8A17}" type="slidenum">
              <a:rPr lang="en-US" smtClean="0">
                <a:solidFill>
                  <a:prstClr val="black"/>
                </a:solidFill>
              </a:rPr>
              <a:pPr>
                <a:defRPr/>
              </a:pPr>
              <a:t>5</a:t>
            </a:fld>
            <a:endParaRPr lang="en-US" dirty="0">
              <a:solidFill>
                <a:prstClr val="black"/>
              </a:solidFill>
            </a:endParaRPr>
          </a:p>
        </p:txBody>
      </p:sp>
      <p:sp>
        <p:nvSpPr>
          <p:cNvPr id="147" name="TextBox 6"/>
          <p:cNvSpPr txBox="1">
            <a:spLocks noChangeArrowheads="1"/>
          </p:cNvSpPr>
          <p:nvPr/>
        </p:nvSpPr>
        <p:spPr bwMode="auto">
          <a:xfrm>
            <a:off x="799307" y="1678780"/>
            <a:ext cx="1798637" cy="611188"/>
          </a:xfrm>
          <a:prstGeom prst="rect">
            <a:avLst/>
          </a:prstGeom>
          <a:solidFill>
            <a:srgbClr val="002A54"/>
          </a:solidFill>
          <a:ln>
            <a:noFill/>
          </a:ln>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ZA" altLang="en-US" sz="1200" b="1" dirty="0">
                <a:solidFill>
                  <a:schemeClr val="bg1"/>
                </a:solidFill>
              </a:rPr>
              <a:t>Transparency</a:t>
            </a:r>
          </a:p>
        </p:txBody>
      </p:sp>
      <p:sp>
        <p:nvSpPr>
          <p:cNvPr id="148" name="Content Placeholder 2"/>
          <p:cNvSpPr txBox="1">
            <a:spLocks/>
          </p:cNvSpPr>
          <p:nvPr/>
        </p:nvSpPr>
        <p:spPr bwMode="auto">
          <a:xfrm>
            <a:off x="2711450" y="1872456"/>
            <a:ext cx="56578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0C163E"/>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C163E"/>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C163E"/>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0C163E"/>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0C163E"/>
                </a:solidFill>
                <a:latin typeface="+mn-lt"/>
                <a:ea typeface="MS PGothic" pitchFamily="34" charset="-128"/>
              </a:defRPr>
            </a:lvl5pPr>
            <a:lvl6pPr marL="2514600" indent="-228600" algn="l" rtl="0" fontAlgn="base">
              <a:spcBef>
                <a:spcPct val="20000"/>
              </a:spcBef>
              <a:spcAft>
                <a:spcPct val="0"/>
              </a:spcAft>
              <a:buChar char="»"/>
              <a:defRPr sz="2000">
                <a:solidFill>
                  <a:srgbClr val="0C163E"/>
                </a:solidFill>
                <a:latin typeface="+mn-lt"/>
                <a:ea typeface="+mn-ea"/>
              </a:defRPr>
            </a:lvl6pPr>
            <a:lvl7pPr marL="2971800" indent="-228600" algn="l" rtl="0" fontAlgn="base">
              <a:spcBef>
                <a:spcPct val="20000"/>
              </a:spcBef>
              <a:spcAft>
                <a:spcPct val="0"/>
              </a:spcAft>
              <a:buChar char="»"/>
              <a:defRPr sz="2000">
                <a:solidFill>
                  <a:srgbClr val="0C163E"/>
                </a:solidFill>
                <a:latin typeface="+mn-lt"/>
                <a:ea typeface="+mn-ea"/>
              </a:defRPr>
            </a:lvl7pPr>
            <a:lvl8pPr marL="3429000" indent="-228600" algn="l" rtl="0" fontAlgn="base">
              <a:spcBef>
                <a:spcPct val="20000"/>
              </a:spcBef>
              <a:spcAft>
                <a:spcPct val="0"/>
              </a:spcAft>
              <a:buChar char="»"/>
              <a:defRPr sz="2000">
                <a:solidFill>
                  <a:srgbClr val="0C163E"/>
                </a:solidFill>
                <a:latin typeface="+mn-lt"/>
                <a:ea typeface="+mn-ea"/>
              </a:defRPr>
            </a:lvl8pPr>
            <a:lvl9pPr marL="3886200" indent="-228600" algn="l" rtl="0" fontAlgn="base">
              <a:spcBef>
                <a:spcPct val="20000"/>
              </a:spcBef>
              <a:spcAft>
                <a:spcPct val="0"/>
              </a:spcAft>
              <a:buChar char="»"/>
              <a:defRPr sz="2000">
                <a:solidFill>
                  <a:srgbClr val="0C163E"/>
                </a:solidFill>
                <a:latin typeface="+mn-lt"/>
                <a:ea typeface="+mn-ea"/>
              </a:defRPr>
            </a:lvl9pPr>
          </a:lstStyle>
          <a:p>
            <a:pPr marL="171450" indent="-171450" eaLnBrk="1" hangingPunct="1">
              <a:lnSpc>
                <a:spcPct val="94000"/>
              </a:lnSpc>
              <a:spcBef>
                <a:spcPts val="700"/>
              </a:spcBef>
              <a:buClr>
                <a:schemeClr val="tx2"/>
              </a:buClr>
              <a:buSzPct val="120000"/>
              <a:buFont typeface="Wingdings 3" pitchFamily="18" charset="2"/>
              <a:buChar char="}"/>
              <a:defRPr/>
            </a:pPr>
            <a:r>
              <a:rPr lang="en-ZA" sz="1200" dirty="0">
                <a:solidFill>
                  <a:srgbClr val="002A54"/>
                </a:solidFill>
                <a:ea typeface="+mn-ea"/>
              </a:rPr>
              <a:t>Investors know the ETF holdings, price, and costs</a:t>
            </a:r>
          </a:p>
        </p:txBody>
      </p:sp>
      <p:cxnSp>
        <p:nvCxnSpPr>
          <p:cNvPr id="149" name="Straight Connector 11"/>
          <p:cNvCxnSpPr>
            <a:cxnSpLocks noChangeShapeType="1"/>
          </p:cNvCxnSpPr>
          <p:nvPr/>
        </p:nvCxnSpPr>
        <p:spPr bwMode="auto">
          <a:xfrm flipH="1">
            <a:off x="771525" y="2426493"/>
            <a:ext cx="7667625" cy="0"/>
          </a:xfrm>
          <a:prstGeom prst="line">
            <a:avLst/>
          </a:prstGeom>
          <a:noFill/>
          <a:ln w="9525" algn="ctr">
            <a:solidFill>
              <a:srgbClr val="ABAEA5"/>
            </a:solidFill>
            <a:round/>
            <a:headEnd/>
            <a:tailEnd/>
          </a:ln>
          <a:extLst>
            <a:ext uri="{909E8E84-426E-40DD-AFC4-6F175D3DCCD1}">
              <a14:hiddenFill xmlns:a14="http://schemas.microsoft.com/office/drawing/2010/main">
                <a:noFill/>
              </a14:hiddenFill>
            </a:ext>
          </a:extLst>
        </p:spPr>
      </p:cxnSp>
      <p:sp>
        <p:nvSpPr>
          <p:cNvPr id="150" name="TextBox 13"/>
          <p:cNvSpPr txBox="1">
            <a:spLocks noChangeArrowheads="1"/>
          </p:cNvSpPr>
          <p:nvPr/>
        </p:nvSpPr>
        <p:spPr bwMode="auto">
          <a:xfrm>
            <a:off x="779462" y="2551906"/>
            <a:ext cx="1800225" cy="611187"/>
          </a:xfrm>
          <a:prstGeom prst="rect">
            <a:avLst/>
          </a:prstGeom>
          <a:solidFill>
            <a:srgbClr val="002A54"/>
          </a:solidFill>
          <a:ln>
            <a:noFill/>
          </a:ln>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ZA" altLang="en-US" sz="1200" b="1">
                <a:solidFill>
                  <a:schemeClr val="bg1"/>
                </a:solidFill>
              </a:rPr>
              <a:t>Liquidity</a:t>
            </a:r>
          </a:p>
        </p:txBody>
      </p:sp>
      <p:sp>
        <p:nvSpPr>
          <p:cNvPr id="151" name="Content Placeholder 2"/>
          <p:cNvSpPr txBox="1">
            <a:spLocks/>
          </p:cNvSpPr>
          <p:nvPr/>
        </p:nvSpPr>
        <p:spPr bwMode="auto">
          <a:xfrm>
            <a:off x="2732087" y="2551906"/>
            <a:ext cx="56594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0C163E"/>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C163E"/>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C163E"/>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0C163E"/>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0C163E"/>
                </a:solidFill>
                <a:latin typeface="+mn-lt"/>
                <a:ea typeface="MS PGothic" pitchFamily="34" charset="-128"/>
              </a:defRPr>
            </a:lvl5pPr>
            <a:lvl6pPr marL="2514600" indent="-228600" algn="l" rtl="0" fontAlgn="base">
              <a:spcBef>
                <a:spcPct val="20000"/>
              </a:spcBef>
              <a:spcAft>
                <a:spcPct val="0"/>
              </a:spcAft>
              <a:buChar char="»"/>
              <a:defRPr sz="2000">
                <a:solidFill>
                  <a:srgbClr val="0C163E"/>
                </a:solidFill>
                <a:latin typeface="+mn-lt"/>
                <a:ea typeface="+mn-ea"/>
              </a:defRPr>
            </a:lvl6pPr>
            <a:lvl7pPr marL="2971800" indent="-228600" algn="l" rtl="0" fontAlgn="base">
              <a:spcBef>
                <a:spcPct val="20000"/>
              </a:spcBef>
              <a:spcAft>
                <a:spcPct val="0"/>
              </a:spcAft>
              <a:buChar char="»"/>
              <a:defRPr sz="2000">
                <a:solidFill>
                  <a:srgbClr val="0C163E"/>
                </a:solidFill>
                <a:latin typeface="+mn-lt"/>
                <a:ea typeface="+mn-ea"/>
              </a:defRPr>
            </a:lvl7pPr>
            <a:lvl8pPr marL="3429000" indent="-228600" algn="l" rtl="0" fontAlgn="base">
              <a:spcBef>
                <a:spcPct val="20000"/>
              </a:spcBef>
              <a:spcAft>
                <a:spcPct val="0"/>
              </a:spcAft>
              <a:buChar char="»"/>
              <a:defRPr sz="2000">
                <a:solidFill>
                  <a:srgbClr val="0C163E"/>
                </a:solidFill>
                <a:latin typeface="+mn-lt"/>
                <a:ea typeface="+mn-ea"/>
              </a:defRPr>
            </a:lvl8pPr>
            <a:lvl9pPr marL="3886200" indent="-228600" algn="l" rtl="0" fontAlgn="base">
              <a:spcBef>
                <a:spcPct val="20000"/>
              </a:spcBef>
              <a:spcAft>
                <a:spcPct val="0"/>
              </a:spcAft>
              <a:buChar char="»"/>
              <a:defRPr sz="2000">
                <a:solidFill>
                  <a:srgbClr val="0C163E"/>
                </a:solidFill>
                <a:latin typeface="+mn-lt"/>
                <a:ea typeface="+mn-ea"/>
              </a:defRPr>
            </a:lvl9pPr>
          </a:lstStyle>
          <a:p>
            <a:pPr marL="171450" indent="-171450" eaLnBrk="1" hangingPunct="1">
              <a:lnSpc>
                <a:spcPct val="94000"/>
              </a:lnSpc>
              <a:spcBef>
                <a:spcPts val="700"/>
              </a:spcBef>
              <a:buClr>
                <a:schemeClr val="tx2"/>
              </a:buClr>
              <a:buSzPct val="120000"/>
              <a:buFont typeface="Wingdings 3" pitchFamily="18" charset="2"/>
              <a:buChar char="}"/>
              <a:defRPr/>
            </a:pPr>
            <a:r>
              <a:rPr lang="en-ZA" sz="1200" dirty="0">
                <a:solidFill>
                  <a:srgbClr val="002A54"/>
                </a:solidFill>
                <a:ea typeface="+mn-ea"/>
              </a:rPr>
              <a:t>ETFs offer two sources of liquidity:</a:t>
            </a:r>
          </a:p>
          <a:p>
            <a:pPr marL="171450" indent="-171450" eaLnBrk="1" hangingPunct="1">
              <a:lnSpc>
                <a:spcPct val="94000"/>
              </a:lnSpc>
              <a:spcBef>
                <a:spcPts val="700"/>
              </a:spcBef>
              <a:buClr>
                <a:schemeClr val="tx2"/>
              </a:buClr>
              <a:buSzPct val="120000"/>
              <a:buFont typeface="Wingdings 3" pitchFamily="18" charset="2"/>
              <a:buChar char="}"/>
              <a:defRPr/>
            </a:pPr>
            <a:r>
              <a:rPr lang="en-ZA" sz="1200" dirty="0">
                <a:solidFill>
                  <a:srgbClr val="002A54"/>
                </a:solidFill>
                <a:ea typeface="+mn-ea"/>
              </a:rPr>
              <a:t>Primary </a:t>
            </a:r>
            <a:r>
              <a:rPr lang="en-ZA" sz="1200" kern="0" dirty="0">
                <a:solidFill>
                  <a:srgbClr val="002A54"/>
                </a:solidFill>
              </a:rPr>
              <a:t>market and secondary market</a:t>
            </a:r>
          </a:p>
        </p:txBody>
      </p:sp>
      <p:cxnSp>
        <p:nvCxnSpPr>
          <p:cNvPr id="152" name="Straight Connector 15"/>
          <p:cNvCxnSpPr>
            <a:cxnSpLocks noChangeShapeType="1"/>
          </p:cNvCxnSpPr>
          <p:nvPr/>
        </p:nvCxnSpPr>
        <p:spPr bwMode="auto">
          <a:xfrm flipH="1">
            <a:off x="771525" y="3299618"/>
            <a:ext cx="7667625" cy="0"/>
          </a:xfrm>
          <a:prstGeom prst="line">
            <a:avLst/>
          </a:prstGeom>
          <a:noFill/>
          <a:ln w="9525" algn="ctr">
            <a:solidFill>
              <a:srgbClr val="ABAEA5"/>
            </a:solidFill>
            <a:round/>
            <a:headEnd/>
            <a:tailEnd/>
          </a:ln>
          <a:extLst>
            <a:ext uri="{909E8E84-426E-40DD-AFC4-6F175D3DCCD1}">
              <a14:hiddenFill xmlns:a14="http://schemas.microsoft.com/office/drawing/2010/main">
                <a:noFill/>
              </a14:hiddenFill>
            </a:ext>
          </a:extLst>
        </p:spPr>
      </p:cxnSp>
      <p:sp>
        <p:nvSpPr>
          <p:cNvPr id="153" name="TextBox 16"/>
          <p:cNvSpPr txBox="1">
            <a:spLocks noChangeArrowheads="1"/>
          </p:cNvSpPr>
          <p:nvPr/>
        </p:nvSpPr>
        <p:spPr bwMode="auto">
          <a:xfrm>
            <a:off x="779462" y="3412331"/>
            <a:ext cx="1800225" cy="828675"/>
          </a:xfrm>
          <a:prstGeom prst="rect">
            <a:avLst/>
          </a:prstGeom>
          <a:solidFill>
            <a:srgbClr val="002A54"/>
          </a:solidFill>
          <a:ln>
            <a:noFill/>
          </a:ln>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ZA" altLang="en-US" sz="1200" b="1">
                <a:solidFill>
                  <a:schemeClr val="bg1"/>
                </a:solidFill>
              </a:rPr>
              <a:t>Diversification</a:t>
            </a:r>
          </a:p>
        </p:txBody>
      </p:sp>
      <p:sp>
        <p:nvSpPr>
          <p:cNvPr id="154" name="Content Placeholder 2"/>
          <p:cNvSpPr txBox="1">
            <a:spLocks/>
          </p:cNvSpPr>
          <p:nvPr/>
        </p:nvSpPr>
        <p:spPr bwMode="auto">
          <a:xfrm>
            <a:off x="2719387" y="3386931"/>
            <a:ext cx="565943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0C163E"/>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C163E"/>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C163E"/>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0C163E"/>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0C163E"/>
                </a:solidFill>
                <a:latin typeface="+mn-lt"/>
                <a:ea typeface="MS PGothic" pitchFamily="34" charset="-128"/>
              </a:defRPr>
            </a:lvl5pPr>
            <a:lvl6pPr marL="2514600" indent="-228600" algn="l" rtl="0" fontAlgn="base">
              <a:spcBef>
                <a:spcPct val="20000"/>
              </a:spcBef>
              <a:spcAft>
                <a:spcPct val="0"/>
              </a:spcAft>
              <a:buChar char="»"/>
              <a:defRPr sz="2000">
                <a:solidFill>
                  <a:srgbClr val="0C163E"/>
                </a:solidFill>
                <a:latin typeface="+mn-lt"/>
                <a:ea typeface="+mn-ea"/>
              </a:defRPr>
            </a:lvl6pPr>
            <a:lvl7pPr marL="2971800" indent="-228600" algn="l" rtl="0" fontAlgn="base">
              <a:spcBef>
                <a:spcPct val="20000"/>
              </a:spcBef>
              <a:spcAft>
                <a:spcPct val="0"/>
              </a:spcAft>
              <a:buChar char="»"/>
              <a:defRPr sz="2000">
                <a:solidFill>
                  <a:srgbClr val="0C163E"/>
                </a:solidFill>
                <a:latin typeface="+mn-lt"/>
                <a:ea typeface="+mn-ea"/>
              </a:defRPr>
            </a:lvl7pPr>
            <a:lvl8pPr marL="3429000" indent="-228600" algn="l" rtl="0" fontAlgn="base">
              <a:spcBef>
                <a:spcPct val="20000"/>
              </a:spcBef>
              <a:spcAft>
                <a:spcPct val="0"/>
              </a:spcAft>
              <a:buChar char="»"/>
              <a:defRPr sz="2000">
                <a:solidFill>
                  <a:srgbClr val="0C163E"/>
                </a:solidFill>
                <a:latin typeface="+mn-lt"/>
                <a:ea typeface="+mn-ea"/>
              </a:defRPr>
            </a:lvl8pPr>
            <a:lvl9pPr marL="3886200" indent="-228600" algn="l" rtl="0" fontAlgn="base">
              <a:spcBef>
                <a:spcPct val="20000"/>
              </a:spcBef>
              <a:spcAft>
                <a:spcPct val="0"/>
              </a:spcAft>
              <a:buChar char="»"/>
              <a:defRPr sz="2000">
                <a:solidFill>
                  <a:srgbClr val="0C163E"/>
                </a:solidFill>
                <a:latin typeface="+mn-lt"/>
                <a:ea typeface="+mn-ea"/>
              </a:defRPr>
            </a:lvl9pPr>
          </a:lstStyle>
          <a:p>
            <a:pPr marL="171450" indent="-171450" eaLnBrk="1" hangingPunct="1">
              <a:lnSpc>
                <a:spcPct val="94000"/>
              </a:lnSpc>
              <a:spcBef>
                <a:spcPts val="700"/>
              </a:spcBef>
              <a:buClr>
                <a:schemeClr val="tx2"/>
              </a:buClr>
              <a:buSzPct val="120000"/>
              <a:buFont typeface="Wingdings 3" pitchFamily="18" charset="2"/>
              <a:buChar char="}"/>
              <a:defRPr/>
            </a:pPr>
            <a:r>
              <a:rPr lang="en-ZA" sz="1200" dirty="0">
                <a:solidFill>
                  <a:srgbClr val="002A54"/>
                </a:solidFill>
                <a:ea typeface="+mn-ea"/>
              </a:rPr>
              <a:t>ETFs provide immediate exposure to a basket or group of securities for instant diversification</a:t>
            </a:r>
          </a:p>
          <a:p>
            <a:pPr marL="171450" indent="-171450" eaLnBrk="1" hangingPunct="1">
              <a:lnSpc>
                <a:spcPct val="94000"/>
              </a:lnSpc>
              <a:spcBef>
                <a:spcPts val="700"/>
              </a:spcBef>
              <a:buClr>
                <a:schemeClr val="tx2"/>
              </a:buClr>
              <a:buSzPct val="120000"/>
              <a:buFont typeface="Wingdings 3" pitchFamily="18" charset="2"/>
              <a:buChar char="}"/>
              <a:defRPr/>
            </a:pPr>
            <a:r>
              <a:rPr lang="en-ZA" sz="1200" dirty="0">
                <a:solidFill>
                  <a:srgbClr val="002A54"/>
                </a:solidFill>
                <a:ea typeface="+mn-ea"/>
              </a:rPr>
              <a:t>Broad range of asset classes including equities, bonds, commodities, investment themes, etc.</a:t>
            </a:r>
          </a:p>
        </p:txBody>
      </p:sp>
      <p:cxnSp>
        <p:nvCxnSpPr>
          <p:cNvPr id="155" name="Straight Connector 18"/>
          <p:cNvCxnSpPr>
            <a:cxnSpLocks noChangeShapeType="1"/>
          </p:cNvCxnSpPr>
          <p:nvPr/>
        </p:nvCxnSpPr>
        <p:spPr bwMode="auto">
          <a:xfrm flipH="1">
            <a:off x="771525" y="4377531"/>
            <a:ext cx="7667625" cy="0"/>
          </a:xfrm>
          <a:prstGeom prst="line">
            <a:avLst/>
          </a:prstGeom>
          <a:noFill/>
          <a:ln w="9525" algn="ctr">
            <a:solidFill>
              <a:srgbClr val="ABAEA5"/>
            </a:solidFill>
            <a:round/>
            <a:headEnd/>
            <a:tailEnd/>
          </a:ln>
          <a:extLst>
            <a:ext uri="{909E8E84-426E-40DD-AFC4-6F175D3DCCD1}">
              <a14:hiddenFill xmlns:a14="http://schemas.microsoft.com/office/drawing/2010/main">
                <a:noFill/>
              </a14:hiddenFill>
            </a:ext>
          </a:extLst>
        </p:spPr>
      </p:cxnSp>
      <p:sp>
        <p:nvSpPr>
          <p:cNvPr id="156" name="Content Placeholder 2"/>
          <p:cNvSpPr txBox="1">
            <a:spLocks/>
          </p:cNvSpPr>
          <p:nvPr/>
        </p:nvSpPr>
        <p:spPr bwMode="auto">
          <a:xfrm>
            <a:off x="2732087" y="4468018"/>
            <a:ext cx="56594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0C163E"/>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C163E"/>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C163E"/>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0C163E"/>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0C163E"/>
                </a:solidFill>
                <a:latin typeface="+mn-lt"/>
                <a:ea typeface="MS PGothic" pitchFamily="34" charset="-128"/>
              </a:defRPr>
            </a:lvl5pPr>
            <a:lvl6pPr marL="2514600" indent="-228600" algn="l" rtl="0" fontAlgn="base">
              <a:spcBef>
                <a:spcPct val="20000"/>
              </a:spcBef>
              <a:spcAft>
                <a:spcPct val="0"/>
              </a:spcAft>
              <a:buChar char="»"/>
              <a:defRPr sz="2000">
                <a:solidFill>
                  <a:srgbClr val="0C163E"/>
                </a:solidFill>
                <a:latin typeface="+mn-lt"/>
                <a:ea typeface="+mn-ea"/>
              </a:defRPr>
            </a:lvl6pPr>
            <a:lvl7pPr marL="2971800" indent="-228600" algn="l" rtl="0" fontAlgn="base">
              <a:spcBef>
                <a:spcPct val="20000"/>
              </a:spcBef>
              <a:spcAft>
                <a:spcPct val="0"/>
              </a:spcAft>
              <a:buChar char="»"/>
              <a:defRPr sz="2000">
                <a:solidFill>
                  <a:srgbClr val="0C163E"/>
                </a:solidFill>
                <a:latin typeface="+mn-lt"/>
                <a:ea typeface="+mn-ea"/>
              </a:defRPr>
            </a:lvl7pPr>
            <a:lvl8pPr marL="3429000" indent="-228600" algn="l" rtl="0" fontAlgn="base">
              <a:spcBef>
                <a:spcPct val="20000"/>
              </a:spcBef>
              <a:spcAft>
                <a:spcPct val="0"/>
              </a:spcAft>
              <a:buChar char="»"/>
              <a:defRPr sz="2000">
                <a:solidFill>
                  <a:srgbClr val="0C163E"/>
                </a:solidFill>
                <a:latin typeface="+mn-lt"/>
                <a:ea typeface="+mn-ea"/>
              </a:defRPr>
            </a:lvl8pPr>
            <a:lvl9pPr marL="3886200" indent="-228600" algn="l" rtl="0" fontAlgn="base">
              <a:spcBef>
                <a:spcPct val="20000"/>
              </a:spcBef>
              <a:spcAft>
                <a:spcPct val="0"/>
              </a:spcAft>
              <a:buChar char="»"/>
              <a:defRPr sz="2000">
                <a:solidFill>
                  <a:srgbClr val="0C163E"/>
                </a:solidFill>
                <a:latin typeface="+mn-lt"/>
                <a:ea typeface="+mn-ea"/>
              </a:defRPr>
            </a:lvl9pPr>
          </a:lstStyle>
          <a:p>
            <a:pPr marL="171450" indent="-171450" eaLnBrk="1" hangingPunct="1">
              <a:lnSpc>
                <a:spcPct val="94000"/>
              </a:lnSpc>
              <a:spcBef>
                <a:spcPts val="700"/>
              </a:spcBef>
              <a:buClr>
                <a:schemeClr val="tx2"/>
              </a:buClr>
              <a:buSzPct val="120000"/>
              <a:buFont typeface="Wingdings 3" pitchFamily="18" charset="2"/>
              <a:buChar char="}"/>
              <a:defRPr/>
            </a:pPr>
            <a:r>
              <a:rPr lang="en-ZA" sz="1200" dirty="0">
                <a:solidFill>
                  <a:srgbClr val="002A54"/>
                </a:solidFill>
                <a:ea typeface="+mn-ea"/>
              </a:rPr>
              <a:t>ETFs are listed on exchanges and can be traded at any time the market is open</a:t>
            </a:r>
          </a:p>
          <a:p>
            <a:pPr marL="171450" indent="-171450" eaLnBrk="1" hangingPunct="1">
              <a:lnSpc>
                <a:spcPct val="94000"/>
              </a:lnSpc>
              <a:spcBef>
                <a:spcPts val="700"/>
              </a:spcBef>
              <a:buClr>
                <a:schemeClr val="tx2"/>
              </a:buClr>
              <a:buSzPct val="120000"/>
              <a:buFont typeface="Wingdings 3" pitchFamily="18" charset="2"/>
              <a:buChar char="}"/>
              <a:defRPr/>
            </a:pPr>
            <a:r>
              <a:rPr lang="en-ZA" sz="1200" dirty="0">
                <a:solidFill>
                  <a:srgbClr val="002A54"/>
                </a:solidFill>
                <a:ea typeface="+mn-ea"/>
              </a:rPr>
              <a:t>Pricing is continuous throughout the day</a:t>
            </a:r>
          </a:p>
        </p:txBody>
      </p:sp>
      <p:cxnSp>
        <p:nvCxnSpPr>
          <p:cNvPr id="157" name="Straight Connector 22"/>
          <p:cNvCxnSpPr>
            <a:cxnSpLocks noChangeShapeType="1"/>
          </p:cNvCxnSpPr>
          <p:nvPr/>
        </p:nvCxnSpPr>
        <p:spPr bwMode="auto">
          <a:xfrm flipH="1">
            <a:off x="771525" y="5264943"/>
            <a:ext cx="7667625" cy="0"/>
          </a:xfrm>
          <a:prstGeom prst="line">
            <a:avLst/>
          </a:prstGeom>
          <a:noFill/>
          <a:ln w="9525" algn="ctr">
            <a:solidFill>
              <a:srgbClr val="ABAEA5"/>
            </a:solidFill>
            <a:round/>
            <a:headEnd/>
            <a:tailEnd/>
          </a:ln>
          <a:extLst>
            <a:ext uri="{909E8E84-426E-40DD-AFC4-6F175D3DCCD1}">
              <a14:hiddenFill xmlns:a14="http://schemas.microsoft.com/office/drawing/2010/main">
                <a:noFill/>
              </a14:hiddenFill>
            </a:ext>
          </a:extLst>
        </p:spPr>
      </p:cxnSp>
      <p:sp>
        <p:nvSpPr>
          <p:cNvPr id="158" name="TextBox 23"/>
          <p:cNvSpPr txBox="1">
            <a:spLocks noChangeArrowheads="1"/>
          </p:cNvSpPr>
          <p:nvPr/>
        </p:nvSpPr>
        <p:spPr bwMode="auto">
          <a:xfrm>
            <a:off x="779462" y="5387181"/>
            <a:ext cx="1800225" cy="684212"/>
          </a:xfrm>
          <a:prstGeom prst="rect">
            <a:avLst/>
          </a:prstGeom>
          <a:solidFill>
            <a:srgbClr val="002A54"/>
          </a:solidFill>
          <a:ln>
            <a:noFill/>
          </a:ln>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ZA" altLang="en-US" sz="1200" b="1">
                <a:solidFill>
                  <a:schemeClr val="bg1"/>
                </a:solidFill>
              </a:rPr>
              <a:t>Cost Effectiveness</a:t>
            </a:r>
          </a:p>
        </p:txBody>
      </p:sp>
      <p:sp>
        <p:nvSpPr>
          <p:cNvPr id="159" name="Content Placeholder 2"/>
          <p:cNvSpPr txBox="1">
            <a:spLocks/>
          </p:cNvSpPr>
          <p:nvPr/>
        </p:nvSpPr>
        <p:spPr bwMode="auto">
          <a:xfrm>
            <a:off x="2719387" y="5399881"/>
            <a:ext cx="565943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0C163E"/>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C163E"/>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C163E"/>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0C163E"/>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0C163E"/>
                </a:solidFill>
                <a:latin typeface="+mn-lt"/>
                <a:ea typeface="MS PGothic" pitchFamily="34" charset="-128"/>
              </a:defRPr>
            </a:lvl5pPr>
            <a:lvl6pPr marL="2514600" indent="-228600" algn="l" rtl="0" fontAlgn="base">
              <a:spcBef>
                <a:spcPct val="20000"/>
              </a:spcBef>
              <a:spcAft>
                <a:spcPct val="0"/>
              </a:spcAft>
              <a:buChar char="»"/>
              <a:defRPr sz="2000">
                <a:solidFill>
                  <a:srgbClr val="0C163E"/>
                </a:solidFill>
                <a:latin typeface="+mn-lt"/>
                <a:ea typeface="+mn-ea"/>
              </a:defRPr>
            </a:lvl6pPr>
            <a:lvl7pPr marL="2971800" indent="-228600" algn="l" rtl="0" fontAlgn="base">
              <a:spcBef>
                <a:spcPct val="20000"/>
              </a:spcBef>
              <a:spcAft>
                <a:spcPct val="0"/>
              </a:spcAft>
              <a:buChar char="»"/>
              <a:defRPr sz="2000">
                <a:solidFill>
                  <a:srgbClr val="0C163E"/>
                </a:solidFill>
                <a:latin typeface="+mn-lt"/>
                <a:ea typeface="+mn-ea"/>
              </a:defRPr>
            </a:lvl7pPr>
            <a:lvl8pPr marL="3429000" indent="-228600" algn="l" rtl="0" fontAlgn="base">
              <a:spcBef>
                <a:spcPct val="20000"/>
              </a:spcBef>
              <a:spcAft>
                <a:spcPct val="0"/>
              </a:spcAft>
              <a:buChar char="»"/>
              <a:defRPr sz="2000">
                <a:solidFill>
                  <a:srgbClr val="0C163E"/>
                </a:solidFill>
                <a:latin typeface="+mn-lt"/>
                <a:ea typeface="+mn-ea"/>
              </a:defRPr>
            </a:lvl8pPr>
            <a:lvl9pPr marL="3886200" indent="-228600" algn="l" rtl="0" fontAlgn="base">
              <a:spcBef>
                <a:spcPct val="20000"/>
              </a:spcBef>
              <a:spcAft>
                <a:spcPct val="0"/>
              </a:spcAft>
              <a:buChar char="»"/>
              <a:defRPr sz="2000">
                <a:solidFill>
                  <a:srgbClr val="0C163E"/>
                </a:solidFill>
                <a:latin typeface="+mn-lt"/>
                <a:ea typeface="+mn-ea"/>
              </a:defRPr>
            </a:lvl9pPr>
          </a:lstStyle>
          <a:p>
            <a:pPr marL="171450" indent="-171450" eaLnBrk="1" hangingPunct="1">
              <a:lnSpc>
                <a:spcPct val="94000"/>
              </a:lnSpc>
              <a:spcBef>
                <a:spcPts val="700"/>
              </a:spcBef>
              <a:buClr>
                <a:schemeClr val="tx2"/>
              </a:buClr>
              <a:buSzPct val="120000"/>
              <a:buFont typeface="Wingdings 3" pitchFamily="18" charset="2"/>
              <a:buChar char="}"/>
              <a:defRPr/>
            </a:pPr>
            <a:r>
              <a:rPr lang="en-ZA" sz="1200" dirty="0">
                <a:solidFill>
                  <a:srgbClr val="002A54"/>
                </a:solidFill>
                <a:ea typeface="+mn-ea"/>
              </a:rPr>
              <a:t>ETFs offer a cost-effective route to diversified market exposure</a:t>
            </a:r>
          </a:p>
          <a:p>
            <a:pPr marL="171450" indent="-171450" eaLnBrk="1" hangingPunct="1">
              <a:lnSpc>
                <a:spcPct val="94000"/>
              </a:lnSpc>
              <a:spcBef>
                <a:spcPts val="700"/>
              </a:spcBef>
              <a:buClr>
                <a:schemeClr val="tx2"/>
              </a:buClr>
              <a:buSzPct val="120000"/>
              <a:buFont typeface="Wingdings 3" pitchFamily="18" charset="2"/>
              <a:buChar char="}"/>
              <a:defRPr/>
            </a:pPr>
            <a:r>
              <a:rPr lang="en-ZA" sz="1200" dirty="0">
                <a:solidFill>
                  <a:srgbClr val="002A54"/>
                </a:solidFill>
                <a:ea typeface="+mn-ea"/>
              </a:rPr>
              <a:t>The average Total Expense Ratio (TER) for ETFs tend to be less than that of the average active fund</a:t>
            </a:r>
          </a:p>
        </p:txBody>
      </p:sp>
      <p:sp>
        <p:nvSpPr>
          <p:cNvPr id="160" name="TextBox 20"/>
          <p:cNvSpPr txBox="1">
            <a:spLocks noChangeArrowheads="1"/>
          </p:cNvSpPr>
          <p:nvPr/>
        </p:nvSpPr>
        <p:spPr bwMode="auto">
          <a:xfrm>
            <a:off x="779462" y="4482069"/>
            <a:ext cx="1800225" cy="647700"/>
          </a:xfrm>
          <a:prstGeom prst="rect">
            <a:avLst/>
          </a:prstGeom>
          <a:solidFill>
            <a:srgbClr val="002A54"/>
          </a:solidFill>
          <a:ln>
            <a:noFill/>
          </a:ln>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ZA" altLang="en-US" sz="1200" b="1" dirty="0">
                <a:solidFill>
                  <a:schemeClr val="bg1"/>
                </a:solidFill>
              </a:rPr>
              <a:t>Flexibility</a:t>
            </a:r>
          </a:p>
        </p:txBody>
      </p:sp>
    </p:spTree>
    <p:extLst>
      <p:ext uri="{BB962C8B-B14F-4D97-AF65-F5344CB8AC3E}">
        <p14:creationId xmlns:p14="http://schemas.microsoft.com/office/powerpoint/2010/main" val="152277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F5EC-B51B-4FF3-93C8-D8FE3B3EA951}"/>
              </a:ext>
            </a:extLst>
          </p:cNvPr>
          <p:cNvSpPr>
            <a:spLocks noGrp="1"/>
          </p:cNvSpPr>
          <p:nvPr>
            <p:ph type="title"/>
          </p:nvPr>
        </p:nvSpPr>
        <p:spPr/>
        <p:txBody>
          <a:bodyPr>
            <a:normAutofit/>
          </a:bodyPr>
          <a:lstStyle/>
          <a:p>
            <a:r>
              <a:rPr lang="en-US" sz="2400" dirty="0"/>
              <a:t>ETF vs Stock Picking? SPIVA: S&amp;P versus Active</a:t>
            </a:r>
            <a:endParaRPr lang="en-ZA" sz="2400" baseline="30000" dirty="0"/>
          </a:p>
        </p:txBody>
      </p:sp>
      <p:sp>
        <p:nvSpPr>
          <p:cNvPr id="4" name="Slide Number Placeholder 3">
            <a:extLst>
              <a:ext uri="{FF2B5EF4-FFF2-40B4-BE49-F238E27FC236}">
                <a16:creationId xmlns:a16="http://schemas.microsoft.com/office/drawing/2014/main" id="{0435AE39-BE2C-4224-B64E-13F133532EA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B88E2A-7495-4898-8CF3-767D2CCE8A1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Content Placeholder 4">
            <a:extLst>
              <a:ext uri="{FF2B5EF4-FFF2-40B4-BE49-F238E27FC236}">
                <a16:creationId xmlns:a16="http://schemas.microsoft.com/office/drawing/2014/main" id="{007769DC-6D3F-46B0-B2A6-3E15853D7399}"/>
              </a:ext>
            </a:extLst>
          </p:cNvPr>
          <p:cNvGraphicFramePr>
            <a:graphicFrameLocks noGrp="1"/>
          </p:cNvGraphicFramePr>
          <p:nvPr>
            <p:ph idx="1"/>
            <p:extLst>
              <p:ext uri="{D42A27DB-BD31-4B8C-83A1-F6EECF244321}">
                <p14:modId xmlns:p14="http://schemas.microsoft.com/office/powerpoint/2010/main" val="1923449071"/>
              </p:ext>
            </p:extLst>
          </p:nvPr>
        </p:nvGraphicFramePr>
        <p:xfrm>
          <a:off x="682540" y="1387737"/>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663325-DCEE-4134-AD63-98589E1AD345}"/>
              </a:ext>
            </a:extLst>
          </p:cNvPr>
          <p:cNvSpPr txBox="1"/>
          <p:nvPr/>
        </p:nvSpPr>
        <p:spPr>
          <a:xfrm>
            <a:off x="460229" y="5845713"/>
            <a:ext cx="701935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A54"/>
                </a:solidFill>
                <a:effectLst/>
                <a:uLnTx/>
                <a:uFillTx/>
                <a:latin typeface="Calibri"/>
                <a:ea typeface="+mn-ea"/>
                <a:cs typeface="+mn-cs"/>
              </a:rPr>
              <a:t>1. S</a:t>
            </a:r>
            <a:r>
              <a:rPr kumimoji="0" lang="en-ZA" sz="1200" b="0" i="0" u="none" strike="noStrike" kern="1200" cap="none" spc="0" normalizeH="0" baseline="0" noProof="0" dirty="0">
                <a:ln>
                  <a:noFill/>
                </a:ln>
                <a:solidFill>
                  <a:srgbClr val="002A54"/>
                </a:solidFill>
                <a:effectLst/>
                <a:uLnTx/>
                <a:uFillTx/>
                <a:latin typeface="Calibri"/>
                <a:ea typeface="+mn-ea"/>
                <a:cs typeface="+mn-cs"/>
              </a:rPr>
              <a:t>ource: SPIVA South Africa Scorecard 31 Dec 2019. Based on percentage of active manager who outperform the S&amp;P 50  Index over 5 years ended 31 Dec 2019. Past performance is not indicative of future performance.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1" u="none" strike="noStrike" kern="1200" cap="none" spc="0" normalizeH="0" baseline="0" noProof="0" dirty="0">
              <a:ln>
                <a:noFill/>
              </a:ln>
              <a:solidFill>
                <a:srgbClr val="002A54"/>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2A54"/>
              </a:solidFill>
              <a:effectLst/>
              <a:uLnTx/>
              <a:uFillTx/>
              <a:latin typeface="Calibri"/>
              <a:ea typeface="+mn-ea"/>
              <a:cs typeface="+mn-cs"/>
            </a:endParaRPr>
          </a:p>
        </p:txBody>
      </p:sp>
    </p:spTree>
    <p:extLst>
      <p:ext uri="{BB962C8B-B14F-4D97-AF65-F5344CB8AC3E}">
        <p14:creationId xmlns:p14="http://schemas.microsoft.com/office/powerpoint/2010/main" val="104274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F5EC-B51B-4FF3-93C8-D8FE3B3EA951}"/>
              </a:ext>
            </a:extLst>
          </p:cNvPr>
          <p:cNvSpPr>
            <a:spLocks noGrp="1"/>
          </p:cNvSpPr>
          <p:nvPr>
            <p:ph type="title"/>
          </p:nvPr>
        </p:nvSpPr>
        <p:spPr/>
        <p:txBody>
          <a:bodyPr>
            <a:normAutofit/>
          </a:bodyPr>
          <a:lstStyle/>
          <a:p>
            <a:r>
              <a:rPr lang="en-US" sz="2400" dirty="0"/>
              <a:t>Why Passive? SPIVA: Consistent Underperformance</a:t>
            </a:r>
            <a:r>
              <a:rPr lang="en-US" sz="2400" baseline="30000" dirty="0"/>
              <a:t>  </a:t>
            </a:r>
            <a:endParaRPr lang="en-ZA" sz="2400" baseline="30000" dirty="0"/>
          </a:p>
        </p:txBody>
      </p:sp>
      <p:sp>
        <p:nvSpPr>
          <p:cNvPr id="4" name="Slide Number Placeholder 3">
            <a:extLst>
              <a:ext uri="{FF2B5EF4-FFF2-40B4-BE49-F238E27FC236}">
                <a16:creationId xmlns:a16="http://schemas.microsoft.com/office/drawing/2014/main" id="{0435AE39-BE2C-4224-B64E-13F133532EA3}"/>
              </a:ext>
            </a:extLst>
          </p:cNvPr>
          <p:cNvSpPr>
            <a:spLocks noGrp="1"/>
          </p:cNvSpPr>
          <p:nvPr>
            <p:ph type="sldNum" sz="quarter" idx="12"/>
          </p:nvPr>
        </p:nvSpPr>
        <p:spPr>
          <a:xfrm>
            <a:off x="3616240" y="6465888"/>
            <a:ext cx="1905000" cy="4572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B88E2A-7495-4898-8CF3-767D2CCE8A1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1A663325-DCEE-4134-AD63-98589E1AD345}"/>
              </a:ext>
            </a:extLst>
          </p:cNvPr>
          <p:cNvSpPr txBox="1"/>
          <p:nvPr/>
        </p:nvSpPr>
        <p:spPr>
          <a:xfrm>
            <a:off x="460228" y="5797487"/>
            <a:ext cx="6741955" cy="830997"/>
          </a:xfrm>
          <a:prstGeom prst="rect">
            <a:avLst/>
          </a:prstGeom>
          <a:noFill/>
        </p:spPr>
        <p:txBody>
          <a:bodyPr wrap="square" rtlCol="0">
            <a:spAutoFit/>
          </a:bodyPr>
          <a:lstStyle/>
          <a:p>
            <a:pPr marL="228600" marR="0" lvl="0" indent="-228600" algn="just" defTabSz="4572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rgbClr val="002A54"/>
                </a:solidFill>
                <a:effectLst/>
                <a:uLnTx/>
                <a:uFillTx/>
                <a:latin typeface="Calibri"/>
                <a:ea typeface="+mn-ea"/>
                <a:cs typeface="+mn-cs"/>
              </a:rPr>
              <a:t>S</a:t>
            </a:r>
            <a:r>
              <a:rPr kumimoji="0" lang="en-ZA" sz="1200" b="0" i="0" u="none" strike="noStrike" kern="1200" cap="none" spc="0" normalizeH="0" baseline="0" noProof="0" dirty="0">
                <a:ln>
                  <a:noFill/>
                </a:ln>
                <a:solidFill>
                  <a:srgbClr val="002A54"/>
                </a:solidFill>
                <a:effectLst/>
                <a:uLnTx/>
                <a:uFillTx/>
                <a:latin typeface="Calibri"/>
                <a:ea typeface="+mn-ea"/>
                <a:cs typeface="+mn-cs"/>
              </a:rPr>
              <a:t>ource: SPIVA South Africa Scorecard from Dec 2014 to Dec 2019. Based on percentage of active managers who underperformed the S&amp;P South Africa DSW Index from Dec 2014 - Dec 2018 and those who underperformed the S&amp;P South Africa 50 Index from June 2019 to Dec 2019. Past performance is not indicative of future performance.</a:t>
            </a:r>
          </a:p>
        </p:txBody>
      </p:sp>
      <p:graphicFrame>
        <p:nvGraphicFramePr>
          <p:cNvPr id="7" name="Chart 6">
            <a:extLst>
              <a:ext uri="{FF2B5EF4-FFF2-40B4-BE49-F238E27FC236}">
                <a16:creationId xmlns:a16="http://schemas.microsoft.com/office/drawing/2014/main" id="{5FA45458-52C5-4EDC-A8E3-34730577F4B7}"/>
              </a:ext>
            </a:extLst>
          </p:cNvPr>
          <p:cNvGraphicFramePr>
            <a:graphicFrameLocks/>
          </p:cNvGraphicFramePr>
          <p:nvPr>
            <p:extLst>
              <p:ext uri="{D42A27DB-BD31-4B8C-83A1-F6EECF244321}">
                <p14:modId xmlns:p14="http://schemas.microsoft.com/office/powerpoint/2010/main" val="4182799272"/>
              </p:ext>
            </p:extLst>
          </p:nvPr>
        </p:nvGraphicFramePr>
        <p:xfrm>
          <a:off x="573526" y="1514474"/>
          <a:ext cx="8354717" cy="43312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846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B9C221A-2853-4814-96B0-F4A0025211B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p:cNvSpPr txBox="1">
            <a:spLocks/>
          </p:cNvSpPr>
          <p:nvPr/>
        </p:nvSpPr>
        <p:spPr>
          <a:xfrm>
            <a:off x="558800" y="671512"/>
            <a:ext cx="8021638" cy="74136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kern="1200">
                <a:solidFill>
                  <a:schemeClr val="tx2">
                    <a:lumMod val="50000"/>
                  </a:schemeClr>
                </a:solidFill>
                <a:latin typeface="Trebuchet MS"/>
                <a:ea typeface="+mj-ea"/>
                <a:cs typeface="Trebuchet MS"/>
              </a:defRPr>
            </a:lvl1pPr>
          </a:lstStyle>
          <a:p>
            <a:pPr marR="0" lvl="0" indent="0" fontAlgn="auto">
              <a:lnSpc>
                <a:spcPct val="100000"/>
              </a:lnSpc>
              <a:spcAft>
                <a:spcPts val="0"/>
              </a:spcAft>
              <a:buClrTx/>
              <a:buSzTx/>
              <a:tabLst/>
              <a:defRPr/>
            </a:pPr>
            <a:r>
              <a:rPr lang="en-GB" sz="2400" dirty="0"/>
              <a:t>What is Net Asset Value (NAV)?</a:t>
            </a:r>
          </a:p>
        </p:txBody>
      </p:sp>
      <p:graphicFrame>
        <p:nvGraphicFramePr>
          <p:cNvPr id="9" name="Table 8"/>
          <p:cNvGraphicFramePr>
            <a:graphicFrameLocks noGrp="1"/>
          </p:cNvGraphicFramePr>
          <p:nvPr>
            <p:extLst>
              <p:ext uri="{D42A27DB-BD31-4B8C-83A1-F6EECF244321}">
                <p14:modId xmlns:p14="http://schemas.microsoft.com/office/powerpoint/2010/main" val="2909706688"/>
              </p:ext>
            </p:extLst>
          </p:nvPr>
        </p:nvGraphicFramePr>
        <p:xfrm>
          <a:off x="778755" y="3369500"/>
          <a:ext cx="4519253" cy="2198493"/>
        </p:xfrm>
        <a:graphic>
          <a:graphicData uri="http://schemas.openxmlformats.org/drawingml/2006/table">
            <a:tbl>
              <a:tblPr firstRow="1">
                <a:tableStyleId>{793D81CF-94F2-401A-BA57-92F5A7B2D0C5}</a:tableStyleId>
              </a:tblPr>
              <a:tblGrid>
                <a:gridCol w="2820872">
                  <a:extLst>
                    <a:ext uri="{9D8B030D-6E8A-4147-A177-3AD203B41FA5}">
                      <a16:colId xmlns:a16="http://schemas.microsoft.com/office/drawing/2014/main" val="20000"/>
                    </a:ext>
                  </a:extLst>
                </a:gridCol>
                <a:gridCol w="1698381">
                  <a:extLst>
                    <a:ext uri="{9D8B030D-6E8A-4147-A177-3AD203B41FA5}">
                      <a16:colId xmlns:a16="http://schemas.microsoft.com/office/drawing/2014/main" val="20001"/>
                    </a:ext>
                  </a:extLst>
                </a:gridCol>
              </a:tblGrid>
              <a:tr h="37110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u="none" strike="noStrike" kern="1200" cap="none" spc="0" normalizeH="0" baseline="0" noProof="0" dirty="0">
                          <a:ln>
                            <a:noFill/>
                          </a:ln>
                          <a:effectLst/>
                          <a:uLnTx/>
                          <a:uFillTx/>
                        </a:rPr>
                        <a:t>ETF NAV Pricing </a:t>
                      </a:r>
                      <a:endParaRPr kumimoji="0" lang="en-ZA" sz="1600" b="1" u="none" strike="noStrike" kern="1200" cap="none" spc="0" normalizeH="0" baseline="0" noProof="0" dirty="0">
                        <a:ln>
                          <a:noFill/>
                        </a:ln>
                        <a:solidFill>
                          <a:prstClr val="white"/>
                        </a:solidFill>
                        <a:effectLst/>
                        <a:uLnTx/>
                        <a:uFillTx/>
                        <a:latin typeface="Calibri"/>
                        <a:ea typeface="MS PGothic" pitchFamily="34" charset="-128"/>
                        <a:cs typeface="+mn-cs"/>
                      </a:endParaRPr>
                    </a:p>
                  </a:txBody>
                  <a:tcPr marL="9525" marR="9525" marT="9525" marB="0" anchor="b">
                    <a:solidFill>
                      <a:srgbClr val="002A54"/>
                    </a:solidFill>
                  </a:tcPr>
                </a:tc>
                <a:tc>
                  <a:txBody>
                    <a:bodyPr/>
                    <a:lstStyle/>
                    <a:p>
                      <a:pPr algn="ctr" fontAlgn="b"/>
                      <a:r>
                        <a:rPr lang="en-ZA" sz="1400" u="none" strike="noStrike" dirty="0">
                          <a:effectLst/>
                        </a:rPr>
                        <a:t> </a:t>
                      </a:r>
                      <a:endParaRPr lang="en-ZA" sz="1400" b="0" i="0" u="none" strike="noStrike" dirty="0">
                        <a:solidFill>
                          <a:srgbClr val="002A54"/>
                        </a:solidFill>
                        <a:effectLst/>
                        <a:latin typeface="Calibri" panose="020F0502020204030204" pitchFamily="34" charset="0"/>
                      </a:endParaRPr>
                    </a:p>
                  </a:txBody>
                  <a:tcPr marL="9525" marR="9525" marT="9525" marB="0" anchor="b">
                    <a:solidFill>
                      <a:srgbClr val="002A54"/>
                    </a:solidFill>
                  </a:tcPr>
                </a:tc>
                <a:extLst>
                  <a:ext uri="{0D108BD9-81ED-4DB2-BD59-A6C34878D82A}">
                    <a16:rowId xmlns:a16="http://schemas.microsoft.com/office/drawing/2014/main" val="10000"/>
                  </a:ext>
                </a:extLst>
              </a:tr>
              <a:tr h="365477">
                <a:tc>
                  <a:txBody>
                    <a:bodyPr/>
                    <a:lstStyle/>
                    <a:p>
                      <a:pPr algn="ctr" fontAlgn="b"/>
                      <a:r>
                        <a:rPr lang="en-ZA" sz="1400" u="none" strike="noStrike" dirty="0">
                          <a:solidFill>
                            <a:srgbClr val="002A54"/>
                          </a:solidFill>
                          <a:effectLst/>
                        </a:rPr>
                        <a:t>Market Value of Basket of Shares</a:t>
                      </a:r>
                      <a:endParaRPr lang="en-ZA" sz="1400" b="0" i="0" u="none" strike="noStrike" dirty="0">
                        <a:solidFill>
                          <a:srgbClr val="002A54"/>
                        </a:solidFill>
                        <a:effectLst/>
                        <a:latin typeface="Calibri" panose="020F0502020204030204" pitchFamily="34" charset="0"/>
                      </a:endParaRPr>
                    </a:p>
                  </a:txBody>
                  <a:tcPr marL="9525" marR="9525" marT="9525" marB="0" anchor="b"/>
                </a:tc>
                <a:tc>
                  <a:txBody>
                    <a:bodyPr/>
                    <a:lstStyle/>
                    <a:p>
                      <a:pPr algn="r" fontAlgn="b"/>
                      <a:r>
                        <a:rPr lang="en-ZA" sz="1400" u="none" strike="noStrike" dirty="0">
                          <a:solidFill>
                            <a:srgbClr val="002A54"/>
                          </a:solidFill>
                          <a:effectLst/>
                        </a:rPr>
                        <a:t>             R349 000 000 </a:t>
                      </a:r>
                      <a:endParaRPr lang="en-ZA" sz="1400" b="0" i="0" u="none" strike="noStrike" dirty="0">
                        <a:solidFill>
                          <a:srgbClr val="002A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65477">
                <a:tc>
                  <a:txBody>
                    <a:bodyPr/>
                    <a:lstStyle/>
                    <a:p>
                      <a:pPr algn="ctr" fontAlgn="b"/>
                      <a:r>
                        <a:rPr lang="en-US" sz="1400" u="none" strike="noStrike" dirty="0">
                          <a:solidFill>
                            <a:srgbClr val="002A54"/>
                          </a:solidFill>
                          <a:effectLst/>
                        </a:rPr>
                        <a:t>Cash Balances in the fund</a:t>
                      </a:r>
                      <a:endParaRPr lang="en-ZA" sz="1400" b="0" i="0" u="none" strike="noStrike" dirty="0">
                        <a:solidFill>
                          <a:srgbClr val="002A54"/>
                        </a:solidFill>
                        <a:effectLst/>
                        <a:latin typeface="Calibri" panose="020F0502020204030204" pitchFamily="34" charset="0"/>
                      </a:endParaRPr>
                    </a:p>
                  </a:txBody>
                  <a:tcPr marL="9525" marR="9525" marT="9525" marB="0" anchor="b"/>
                </a:tc>
                <a:tc>
                  <a:txBody>
                    <a:bodyPr/>
                    <a:lstStyle/>
                    <a:p>
                      <a:pPr algn="r" fontAlgn="b"/>
                      <a:r>
                        <a:rPr lang="en-ZA" sz="1400" u="none" strike="noStrike" dirty="0">
                          <a:solidFill>
                            <a:srgbClr val="002A54"/>
                          </a:solidFill>
                          <a:effectLst/>
                        </a:rPr>
                        <a:t>                 R1 000 000 </a:t>
                      </a:r>
                      <a:endParaRPr lang="en-ZA" sz="1400" b="0" i="0" u="none" strike="noStrike" dirty="0">
                        <a:solidFill>
                          <a:srgbClr val="002A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65477">
                <a:tc>
                  <a:txBody>
                    <a:bodyPr/>
                    <a:lstStyle/>
                    <a:p>
                      <a:pPr algn="ctr" fontAlgn="b"/>
                      <a:r>
                        <a:rPr lang="en-ZA" sz="1400" u="none" strike="noStrike" dirty="0">
                          <a:solidFill>
                            <a:srgbClr val="002A54"/>
                          </a:solidFill>
                          <a:effectLst/>
                        </a:rPr>
                        <a:t>Net Asset Value of Fund</a:t>
                      </a:r>
                      <a:endParaRPr lang="en-ZA" sz="1400" b="0" i="0" u="none" strike="noStrike" dirty="0">
                        <a:solidFill>
                          <a:srgbClr val="002A54"/>
                        </a:solidFill>
                        <a:effectLst/>
                        <a:latin typeface="Calibri" panose="020F0502020204030204" pitchFamily="34" charset="0"/>
                      </a:endParaRPr>
                    </a:p>
                  </a:txBody>
                  <a:tcPr marL="9525" marR="9525" marT="9525" marB="0" anchor="b"/>
                </a:tc>
                <a:tc>
                  <a:txBody>
                    <a:bodyPr/>
                    <a:lstStyle/>
                    <a:p>
                      <a:pPr algn="r" fontAlgn="b"/>
                      <a:r>
                        <a:rPr lang="en-ZA" sz="1400" u="none" strike="noStrike" dirty="0">
                          <a:solidFill>
                            <a:srgbClr val="002A54"/>
                          </a:solidFill>
                          <a:effectLst/>
                        </a:rPr>
                        <a:t>             R350 000 000 </a:t>
                      </a:r>
                      <a:endParaRPr lang="en-ZA" sz="1400" b="0" i="0" u="none" strike="noStrike" dirty="0">
                        <a:solidFill>
                          <a:srgbClr val="002A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65477">
                <a:tc>
                  <a:txBody>
                    <a:bodyPr/>
                    <a:lstStyle/>
                    <a:p>
                      <a:pPr algn="ctr" fontAlgn="b"/>
                      <a:r>
                        <a:rPr lang="en-ZA" sz="1400" u="none" strike="noStrike" dirty="0">
                          <a:solidFill>
                            <a:srgbClr val="002A54"/>
                          </a:solidFill>
                          <a:effectLst/>
                        </a:rPr>
                        <a:t>Number of shares</a:t>
                      </a:r>
                      <a:endParaRPr lang="en-ZA" sz="1400" b="0" i="0" u="none" strike="noStrike" dirty="0">
                        <a:solidFill>
                          <a:srgbClr val="002A54"/>
                        </a:solidFill>
                        <a:effectLst/>
                        <a:latin typeface="Calibri" panose="020F0502020204030204" pitchFamily="34" charset="0"/>
                      </a:endParaRPr>
                    </a:p>
                  </a:txBody>
                  <a:tcPr marL="9525" marR="9525" marT="9525" marB="0" anchor="b"/>
                </a:tc>
                <a:tc>
                  <a:txBody>
                    <a:bodyPr/>
                    <a:lstStyle/>
                    <a:p>
                      <a:pPr algn="r" fontAlgn="b"/>
                      <a:r>
                        <a:rPr lang="en-ZA" sz="1400" u="none" strike="noStrike" dirty="0">
                          <a:solidFill>
                            <a:srgbClr val="002A54"/>
                          </a:solidFill>
                          <a:effectLst/>
                        </a:rPr>
                        <a:t>                    16 077 170</a:t>
                      </a:r>
                      <a:endParaRPr lang="en-ZA" sz="1400" b="0" i="0" u="none" strike="noStrike" dirty="0">
                        <a:solidFill>
                          <a:srgbClr val="002A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365477">
                <a:tc>
                  <a:txBody>
                    <a:bodyPr/>
                    <a:lstStyle/>
                    <a:p>
                      <a:pPr algn="ctr" fontAlgn="b"/>
                      <a:r>
                        <a:rPr lang="en-ZA" sz="1400" u="none" strike="noStrike" dirty="0">
                          <a:solidFill>
                            <a:srgbClr val="002A54"/>
                          </a:solidFill>
                          <a:effectLst/>
                        </a:rPr>
                        <a:t>NAV per share </a:t>
                      </a:r>
                      <a:endParaRPr lang="en-ZA" sz="1400" b="1" i="0" u="none" strike="noStrike" dirty="0">
                        <a:solidFill>
                          <a:srgbClr val="002A54"/>
                        </a:solidFill>
                        <a:effectLst/>
                        <a:latin typeface="Calibri" panose="020F0502020204030204" pitchFamily="34" charset="0"/>
                      </a:endParaRPr>
                    </a:p>
                  </a:txBody>
                  <a:tcPr marL="9525" marR="9525" marT="9525" marB="0" anchor="b"/>
                </a:tc>
                <a:tc>
                  <a:txBody>
                    <a:bodyPr/>
                    <a:lstStyle/>
                    <a:p>
                      <a:pPr algn="r" fontAlgn="b"/>
                      <a:r>
                        <a:rPr lang="en-ZA" sz="1400" u="none" strike="noStrike" dirty="0">
                          <a:solidFill>
                            <a:srgbClr val="002A54"/>
                          </a:solidFill>
                          <a:effectLst/>
                        </a:rPr>
                        <a:t>                             R21,77 </a:t>
                      </a:r>
                      <a:endParaRPr lang="en-ZA" sz="1400" b="1" i="0" u="none" strike="noStrike" dirty="0">
                        <a:solidFill>
                          <a:srgbClr val="002A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DBF63288-5A57-46E9-8098-2AF349E134B7}"/>
              </a:ext>
            </a:extLst>
          </p:cNvPr>
          <p:cNvSpPr/>
          <p:nvPr/>
        </p:nvSpPr>
        <p:spPr>
          <a:xfrm>
            <a:off x="558800" y="1665561"/>
            <a:ext cx="7673180" cy="1295868"/>
          </a:xfrm>
          <a:prstGeom prst="rect">
            <a:avLst/>
          </a:prstGeom>
        </p:spPr>
        <p:txBody>
          <a:bodyPr wrap="square">
            <a:spAutoFit/>
          </a:bodyPr>
          <a:lstStyle/>
          <a:p>
            <a:pPr marL="285750" lvl="0" indent="-285750" algn="just">
              <a:lnSpc>
                <a:spcPct val="150000"/>
              </a:lnSpc>
              <a:buFont typeface="Arial" panose="020B0604020202020204" pitchFamily="34" charset="0"/>
              <a:buChar char="•"/>
              <a:defRPr/>
            </a:pPr>
            <a:r>
              <a:rPr lang="en-US" dirty="0">
                <a:solidFill>
                  <a:srgbClr val="002A54"/>
                </a:solidFill>
              </a:rPr>
              <a:t>ETFs, like CIS funds, have an official NAV level published daily, which is the aggregate of all the underlying securities’ closing prices. </a:t>
            </a:r>
          </a:p>
          <a:p>
            <a:pPr marL="285750" lvl="0" indent="-285750" algn="just">
              <a:lnSpc>
                <a:spcPct val="150000"/>
              </a:lnSpc>
              <a:buFont typeface="Arial" panose="020B0604020202020204" pitchFamily="34" charset="0"/>
              <a:buChar char="•"/>
              <a:defRPr/>
            </a:pPr>
            <a:r>
              <a:rPr lang="en-US" dirty="0">
                <a:solidFill>
                  <a:srgbClr val="002A54"/>
                </a:solidFill>
              </a:rPr>
              <a:t>CoreShares’ NAVs are struck at market close (5pm).</a:t>
            </a:r>
            <a:endParaRPr lang="en-ZA" dirty="0">
              <a:solidFill>
                <a:srgbClr val="002A54"/>
              </a:solidFill>
            </a:endParaRPr>
          </a:p>
        </p:txBody>
      </p:sp>
      <p:grpSp>
        <p:nvGrpSpPr>
          <p:cNvPr id="11" name="Group 10">
            <a:extLst>
              <a:ext uri="{FF2B5EF4-FFF2-40B4-BE49-F238E27FC236}">
                <a16:creationId xmlns:a16="http://schemas.microsoft.com/office/drawing/2014/main" id="{4AC5E75A-5A5A-47D1-AE49-9731CBBF9C6C}"/>
              </a:ext>
            </a:extLst>
          </p:cNvPr>
          <p:cNvGrpSpPr/>
          <p:nvPr/>
        </p:nvGrpSpPr>
        <p:grpSpPr>
          <a:xfrm>
            <a:off x="6750121" y="3297889"/>
            <a:ext cx="1830317" cy="457716"/>
            <a:chOff x="3603410" y="0"/>
            <a:chExt cx="1738198" cy="353454"/>
          </a:xfrm>
        </p:grpSpPr>
        <p:sp>
          <p:nvSpPr>
            <p:cNvPr id="12" name="Rectangle: Rounded Corners 11">
              <a:extLst>
                <a:ext uri="{FF2B5EF4-FFF2-40B4-BE49-F238E27FC236}">
                  <a16:creationId xmlns:a16="http://schemas.microsoft.com/office/drawing/2014/main" id="{08E0798F-1931-45C3-8F26-2080E3518F9A}"/>
                </a:ext>
              </a:extLst>
            </p:cNvPr>
            <p:cNvSpPr/>
            <p:nvPr/>
          </p:nvSpPr>
          <p:spPr>
            <a:xfrm>
              <a:off x="3603410" y="0"/>
              <a:ext cx="1738198" cy="353454"/>
            </a:xfrm>
            <a:prstGeom prst="rect">
              <a:avLst/>
            </a:prstGeom>
            <a:solidFill>
              <a:srgbClr val="002A54"/>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Rounded Corners 4">
              <a:extLst>
                <a:ext uri="{FF2B5EF4-FFF2-40B4-BE49-F238E27FC236}">
                  <a16:creationId xmlns:a16="http://schemas.microsoft.com/office/drawing/2014/main" id="{2E7D91B0-ABA2-44C1-BD15-BE9205D65A34}"/>
                </a:ext>
              </a:extLst>
            </p:cNvPr>
            <p:cNvSpPr txBox="1"/>
            <p:nvPr/>
          </p:nvSpPr>
          <p:spPr>
            <a:xfrm>
              <a:off x="3603410" y="19031"/>
              <a:ext cx="1703690" cy="3189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600" b="1" i="0" kern="1200" dirty="0">
                  <a:solidFill>
                    <a:schemeClr val="bg1"/>
                  </a:solidFill>
                </a:rPr>
                <a:t>CTOP50 ETF </a:t>
              </a:r>
              <a:endParaRPr lang="en-ZA" sz="1600" b="1" i="0" kern="1200" dirty="0">
                <a:solidFill>
                  <a:schemeClr val="bg1"/>
                </a:solidFill>
              </a:endParaRPr>
            </a:p>
          </p:txBody>
        </p:sp>
      </p:grpSp>
      <p:pic>
        <p:nvPicPr>
          <p:cNvPr id="14" name="Picture 13">
            <a:extLst>
              <a:ext uri="{FF2B5EF4-FFF2-40B4-BE49-F238E27FC236}">
                <a16:creationId xmlns:a16="http://schemas.microsoft.com/office/drawing/2014/main" id="{05243249-DF87-4E31-857F-CA8C9204F471}"/>
              </a:ext>
            </a:extLst>
          </p:cNvPr>
          <p:cNvPicPr>
            <a:picLocks noChangeAspect="1"/>
          </p:cNvPicPr>
          <p:nvPr/>
        </p:nvPicPr>
        <p:blipFill rotWithShape="1">
          <a:blip r:embed="rId2"/>
          <a:srcRect l="19697" t="12889" r="21901" b="11267"/>
          <a:stretch/>
        </p:blipFill>
        <p:spPr>
          <a:xfrm>
            <a:off x="6858205" y="3974842"/>
            <a:ext cx="345450" cy="244970"/>
          </a:xfrm>
          <a:prstGeom prst="rect">
            <a:avLst/>
          </a:prstGeom>
        </p:spPr>
      </p:pic>
      <p:pic>
        <p:nvPicPr>
          <p:cNvPr id="15" name="Picture 14">
            <a:extLst>
              <a:ext uri="{FF2B5EF4-FFF2-40B4-BE49-F238E27FC236}">
                <a16:creationId xmlns:a16="http://schemas.microsoft.com/office/drawing/2014/main" id="{B2DF9190-7D68-4594-875A-A97CA95C333A}"/>
              </a:ext>
            </a:extLst>
          </p:cNvPr>
          <p:cNvPicPr>
            <a:picLocks noChangeAspect="1"/>
          </p:cNvPicPr>
          <p:nvPr/>
        </p:nvPicPr>
        <p:blipFill>
          <a:blip r:embed="rId3"/>
          <a:stretch>
            <a:fillRect/>
          </a:stretch>
        </p:blipFill>
        <p:spPr>
          <a:xfrm>
            <a:off x="7713212" y="5211513"/>
            <a:ext cx="413804" cy="344837"/>
          </a:xfrm>
          <a:prstGeom prst="rect">
            <a:avLst/>
          </a:prstGeom>
        </p:spPr>
      </p:pic>
      <p:pic>
        <p:nvPicPr>
          <p:cNvPr id="16" name="Picture 15">
            <a:extLst>
              <a:ext uri="{FF2B5EF4-FFF2-40B4-BE49-F238E27FC236}">
                <a16:creationId xmlns:a16="http://schemas.microsoft.com/office/drawing/2014/main" id="{D4A685AB-38C2-497F-8D99-092E5D27FECA}"/>
              </a:ext>
            </a:extLst>
          </p:cNvPr>
          <p:cNvPicPr>
            <a:picLocks noChangeAspect="1"/>
          </p:cNvPicPr>
          <p:nvPr/>
        </p:nvPicPr>
        <p:blipFill>
          <a:blip r:embed="rId4"/>
          <a:stretch>
            <a:fillRect/>
          </a:stretch>
        </p:blipFill>
        <p:spPr>
          <a:xfrm>
            <a:off x="8074423" y="4735570"/>
            <a:ext cx="495829" cy="495829"/>
          </a:xfrm>
          <a:prstGeom prst="rect">
            <a:avLst/>
          </a:prstGeom>
        </p:spPr>
      </p:pic>
      <p:pic>
        <p:nvPicPr>
          <p:cNvPr id="17" name="Picture 16">
            <a:extLst>
              <a:ext uri="{FF2B5EF4-FFF2-40B4-BE49-F238E27FC236}">
                <a16:creationId xmlns:a16="http://schemas.microsoft.com/office/drawing/2014/main" id="{FE2D5585-741A-4CF2-A519-5D9607816D90}"/>
              </a:ext>
            </a:extLst>
          </p:cNvPr>
          <p:cNvPicPr>
            <a:picLocks noChangeAspect="1"/>
          </p:cNvPicPr>
          <p:nvPr/>
        </p:nvPicPr>
        <p:blipFill>
          <a:blip r:embed="rId5"/>
          <a:stretch>
            <a:fillRect/>
          </a:stretch>
        </p:blipFill>
        <p:spPr>
          <a:xfrm>
            <a:off x="6867576" y="4723975"/>
            <a:ext cx="743745" cy="495830"/>
          </a:xfrm>
          <a:prstGeom prst="rect">
            <a:avLst/>
          </a:prstGeom>
        </p:spPr>
      </p:pic>
      <p:pic>
        <p:nvPicPr>
          <p:cNvPr id="18" name="Picture 17">
            <a:extLst>
              <a:ext uri="{FF2B5EF4-FFF2-40B4-BE49-F238E27FC236}">
                <a16:creationId xmlns:a16="http://schemas.microsoft.com/office/drawing/2014/main" id="{93EDDBDF-66B5-45F2-9906-28C57B8E41F3}"/>
              </a:ext>
            </a:extLst>
          </p:cNvPr>
          <p:cNvPicPr>
            <a:picLocks noChangeAspect="1"/>
          </p:cNvPicPr>
          <p:nvPr/>
        </p:nvPicPr>
        <p:blipFill>
          <a:blip r:embed="rId6"/>
          <a:stretch>
            <a:fillRect/>
          </a:stretch>
        </p:blipFill>
        <p:spPr>
          <a:xfrm>
            <a:off x="7616881" y="4362625"/>
            <a:ext cx="649464" cy="475943"/>
          </a:xfrm>
          <a:prstGeom prst="rect">
            <a:avLst/>
          </a:prstGeom>
        </p:spPr>
      </p:pic>
      <p:pic>
        <p:nvPicPr>
          <p:cNvPr id="19" name="Picture 18">
            <a:extLst>
              <a:ext uri="{FF2B5EF4-FFF2-40B4-BE49-F238E27FC236}">
                <a16:creationId xmlns:a16="http://schemas.microsoft.com/office/drawing/2014/main" id="{91DB6F78-6F0D-4A61-882F-ABDB48AF704B}"/>
              </a:ext>
            </a:extLst>
          </p:cNvPr>
          <p:cNvPicPr>
            <a:picLocks noChangeAspect="1"/>
          </p:cNvPicPr>
          <p:nvPr/>
        </p:nvPicPr>
        <p:blipFill>
          <a:blip r:embed="rId7"/>
          <a:stretch>
            <a:fillRect/>
          </a:stretch>
        </p:blipFill>
        <p:spPr>
          <a:xfrm>
            <a:off x="7683701" y="3879887"/>
            <a:ext cx="473251" cy="473251"/>
          </a:xfrm>
          <a:prstGeom prst="rect">
            <a:avLst/>
          </a:prstGeom>
        </p:spPr>
      </p:pic>
      <p:pic>
        <p:nvPicPr>
          <p:cNvPr id="20" name="Picture 19">
            <a:extLst>
              <a:ext uri="{FF2B5EF4-FFF2-40B4-BE49-F238E27FC236}">
                <a16:creationId xmlns:a16="http://schemas.microsoft.com/office/drawing/2014/main" id="{AB662897-9E60-4049-AE7C-FA55DB26B17B}"/>
              </a:ext>
            </a:extLst>
          </p:cNvPr>
          <p:cNvPicPr>
            <a:picLocks noChangeAspect="1"/>
          </p:cNvPicPr>
          <p:nvPr/>
        </p:nvPicPr>
        <p:blipFill rotWithShape="1">
          <a:blip r:embed="rId8"/>
          <a:srcRect l="26908" r="27307"/>
          <a:stretch/>
        </p:blipFill>
        <p:spPr>
          <a:xfrm>
            <a:off x="7340289" y="4459066"/>
            <a:ext cx="243816" cy="276504"/>
          </a:xfrm>
          <a:prstGeom prst="rect">
            <a:avLst/>
          </a:prstGeom>
        </p:spPr>
      </p:pic>
      <p:pic>
        <p:nvPicPr>
          <p:cNvPr id="21" name="Picture 20">
            <a:extLst>
              <a:ext uri="{FF2B5EF4-FFF2-40B4-BE49-F238E27FC236}">
                <a16:creationId xmlns:a16="http://schemas.microsoft.com/office/drawing/2014/main" id="{3F8CF6F6-50BE-41B3-BF2C-72C999532A32}"/>
              </a:ext>
            </a:extLst>
          </p:cNvPr>
          <p:cNvPicPr>
            <a:picLocks noChangeAspect="1"/>
          </p:cNvPicPr>
          <p:nvPr/>
        </p:nvPicPr>
        <p:blipFill>
          <a:blip r:embed="rId9"/>
          <a:stretch>
            <a:fillRect/>
          </a:stretch>
        </p:blipFill>
        <p:spPr>
          <a:xfrm>
            <a:off x="7295337" y="3968351"/>
            <a:ext cx="321544" cy="321544"/>
          </a:xfrm>
          <a:prstGeom prst="rect">
            <a:avLst/>
          </a:prstGeom>
        </p:spPr>
      </p:pic>
      <p:pic>
        <p:nvPicPr>
          <p:cNvPr id="22" name="Picture 2" descr="Shoprite Group Supermarket Brands Gained Market Share -">
            <a:extLst>
              <a:ext uri="{FF2B5EF4-FFF2-40B4-BE49-F238E27FC236}">
                <a16:creationId xmlns:a16="http://schemas.microsoft.com/office/drawing/2014/main" id="{9EB488BA-9049-4D0D-AE57-F7AADC4279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35597" y="4471000"/>
            <a:ext cx="252941" cy="2242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Sanlam (@sanlam) | Twitter">
            <a:extLst>
              <a:ext uri="{FF2B5EF4-FFF2-40B4-BE49-F238E27FC236}">
                <a16:creationId xmlns:a16="http://schemas.microsoft.com/office/drawing/2014/main" id="{DC62F107-EC8E-443C-BE2A-B9ECE5B681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83629" y="3926307"/>
            <a:ext cx="326496" cy="3264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56A72AAD-0949-4503-BEE8-EFEDEC513B04}"/>
              </a:ext>
            </a:extLst>
          </p:cNvPr>
          <p:cNvPicPr>
            <a:picLocks noChangeAspect="1"/>
          </p:cNvPicPr>
          <p:nvPr/>
        </p:nvPicPr>
        <p:blipFill>
          <a:blip r:embed="rId12"/>
          <a:stretch>
            <a:fillRect/>
          </a:stretch>
        </p:blipFill>
        <p:spPr>
          <a:xfrm>
            <a:off x="6860051" y="4437157"/>
            <a:ext cx="320322" cy="320322"/>
          </a:xfrm>
          <a:prstGeom prst="rect">
            <a:avLst/>
          </a:prstGeom>
        </p:spPr>
      </p:pic>
      <p:pic>
        <p:nvPicPr>
          <p:cNvPr id="25" name="Picture 6" descr="Tiger Brands - Wikipedia">
            <a:extLst>
              <a:ext uri="{FF2B5EF4-FFF2-40B4-BE49-F238E27FC236}">
                <a16:creationId xmlns:a16="http://schemas.microsoft.com/office/drawing/2014/main" id="{EBF232C7-0548-4C32-B971-B7A689A84CA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flipV="1">
            <a:off x="7227444" y="5223155"/>
            <a:ext cx="331284" cy="3448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Discovery delivers robust performance as it continues to build... -  Discovery News">
            <a:extLst>
              <a:ext uri="{FF2B5EF4-FFF2-40B4-BE49-F238E27FC236}">
                <a16:creationId xmlns:a16="http://schemas.microsoft.com/office/drawing/2014/main" id="{6BC7BFA6-1342-44EB-8E51-10196572417D}"/>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4647" t="29472" r="4972" b="35964"/>
          <a:stretch/>
        </p:blipFill>
        <p:spPr bwMode="auto">
          <a:xfrm>
            <a:off x="7618277" y="4918313"/>
            <a:ext cx="481473" cy="13034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A7C660DE-764C-45AD-8F2A-4C856B45687A}"/>
              </a:ext>
            </a:extLst>
          </p:cNvPr>
          <p:cNvCxnSpPr>
            <a:cxnSpLocks/>
          </p:cNvCxnSpPr>
          <p:nvPr/>
        </p:nvCxnSpPr>
        <p:spPr>
          <a:xfrm>
            <a:off x="5427359" y="3943111"/>
            <a:ext cx="1199472" cy="0"/>
          </a:xfrm>
          <a:prstGeom prst="straightConnector1">
            <a:avLst/>
          </a:prstGeom>
          <a:ln>
            <a:solidFill>
              <a:srgbClr val="002A54"/>
            </a:solidFill>
            <a:tailEnd type="triangle"/>
          </a:ln>
        </p:spPr>
        <p:style>
          <a:lnRef idx="1">
            <a:schemeClr val="accent6"/>
          </a:lnRef>
          <a:fillRef idx="0">
            <a:schemeClr val="accent6"/>
          </a:fillRef>
          <a:effectRef idx="0">
            <a:schemeClr val="accent6"/>
          </a:effectRef>
          <a:fontRef idx="minor">
            <a:schemeClr val="tx1"/>
          </a:fontRef>
        </p:style>
      </p:cxnSp>
      <p:sp>
        <p:nvSpPr>
          <p:cNvPr id="8" name="Rectangle 7">
            <a:extLst>
              <a:ext uri="{FF2B5EF4-FFF2-40B4-BE49-F238E27FC236}">
                <a16:creationId xmlns:a16="http://schemas.microsoft.com/office/drawing/2014/main" id="{22CB448A-248A-4266-9B67-CE778D294D31}"/>
              </a:ext>
            </a:extLst>
          </p:cNvPr>
          <p:cNvSpPr/>
          <p:nvPr/>
        </p:nvSpPr>
        <p:spPr>
          <a:xfrm>
            <a:off x="6767216" y="3735564"/>
            <a:ext cx="1796126" cy="18454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16560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92606-F6DE-4656-98B7-6998105DCC67}"/>
              </a:ext>
            </a:extLst>
          </p:cNvPr>
          <p:cNvSpPr>
            <a:spLocks noGrp="1"/>
          </p:cNvSpPr>
          <p:nvPr>
            <p:ph type="title"/>
          </p:nvPr>
        </p:nvSpPr>
        <p:spPr/>
        <p:txBody>
          <a:bodyPr>
            <a:normAutofit/>
          </a:bodyPr>
          <a:lstStyle/>
          <a:p>
            <a:r>
              <a:rPr lang="en-US" sz="2400" dirty="0"/>
              <a:t>Trading ETFs on the JSE</a:t>
            </a:r>
            <a:endParaRPr lang="en-ZA" sz="2400" dirty="0"/>
          </a:p>
        </p:txBody>
      </p:sp>
      <p:graphicFrame>
        <p:nvGraphicFramePr>
          <p:cNvPr id="5" name="Content Placeholder 4">
            <a:extLst>
              <a:ext uri="{FF2B5EF4-FFF2-40B4-BE49-F238E27FC236}">
                <a16:creationId xmlns:a16="http://schemas.microsoft.com/office/drawing/2014/main" id="{BDEB0EA6-5952-4335-A6AE-50A8BC27A753}"/>
              </a:ext>
            </a:extLst>
          </p:cNvPr>
          <p:cNvGraphicFramePr>
            <a:graphicFrameLocks noGrp="1"/>
          </p:cNvGraphicFramePr>
          <p:nvPr>
            <p:ph idx="1"/>
            <p:extLst>
              <p:ext uri="{D42A27DB-BD31-4B8C-83A1-F6EECF244321}">
                <p14:modId xmlns:p14="http://schemas.microsoft.com/office/powerpoint/2010/main" val="2205169051"/>
              </p:ext>
            </p:extLst>
          </p:nvPr>
        </p:nvGraphicFramePr>
        <p:xfrm>
          <a:off x="899412" y="1643397"/>
          <a:ext cx="7247023" cy="2451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4059380-F564-42CD-8FDB-B2000205B8A7}"/>
              </a:ext>
            </a:extLst>
          </p:cNvPr>
          <p:cNvSpPr>
            <a:spLocks noGrp="1"/>
          </p:cNvSpPr>
          <p:nvPr>
            <p:ph type="sldNum" sz="quarter" idx="12"/>
          </p:nvPr>
        </p:nvSpPr>
        <p:spPr/>
        <p:txBody>
          <a:bodyPr/>
          <a:lstStyle/>
          <a:p>
            <a:pPr>
              <a:defRPr/>
            </a:pPr>
            <a:fld id="{FFB88E2A-7495-4898-8CF3-767D2CCE8A17}" type="slidenum">
              <a:rPr lang="en-US" smtClean="0">
                <a:solidFill>
                  <a:prstClr val="black"/>
                </a:solidFill>
              </a:rPr>
              <a:pPr>
                <a:defRPr/>
              </a:pPr>
              <a:t>9</a:t>
            </a:fld>
            <a:endParaRPr lang="en-US" dirty="0">
              <a:solidFill>
                <a:prstClr val="black"/>
              </a:solidFill>
            </a:endParaRPr>
          </a:p>
        </p:txBody>
      </p:sp>
      <p:sp>
        <p:nvSpPr>
          <p:cNvPr id="6" name="TextBox 5">
            <a:extLst>
              <a:ext uri="{FF2B5EF4-FFF2-40B4-BE49-F238E27FC236}">
                <a16:creationId xmlns:a16="http://schemas.microsoft.com/office/drawing/2014/main" id="{785604C3-A4F7-4372-B34F-EF8C1B965E4B}"/>
              </a:ext>
            </a:extLst>
          </p:cNvPr>
          <p:cNvSpPr txBox="1"/>
          <p:nvPr/>
        </p:nvSpPr>
        <p:spPr>
          <a:xfrm>
            <a:off x="3475524" y="5502918"/>
            <a:ext cx="1627632" cy="369332"/>
          </a:xfrm>
          <a:prstGeom prst="rect">
            <a:avLst/>
          </a:prstGeom>
          <a:noFill/>
        </p:spPr>
        <p:txBody>
          <a:bodyPr wrap="square" rtlCol="0">
            <a:spAutoFit/>
          </a:bodyPr>
          <a:lstStyle/>
          <a:p>
            <a:pPr algn="ctr"/>
            <a:r>
              <a:rPr lang="en-US" b="1" dirty="0">
                <a:solidFill>
                  <a:schemeClr val="bg1"/>
                </a:solidFill>
              </a:rPr>
              <a:t>SPREAD </a:t>
            </a:r>
            <a:endParaRPr lang="en-ZA" b="1" dirty="0">
              <a:solidFill>
                <a:schemeClr val="bg1"/>
              </a:solidFill>
            </a:endParaRPr>
          </a:p>
        </p:txBody>
      </p:sp>
      <p:sp>
        <p:nvSpPr>
          <p:cNvPr id="7" name="Content Placeholder 2">
            <a:extLst>
              <a:ext uri="{FF2B5EF4-FFF2-40B4-BE49-F238E27FC236}">
                <a16:creationId xmlns:a16="http://schemas.microsoft.com/office/drawing/2014/main" id="{FA81151B-F9B3-41F6-91BC-9DEE04163D06}"/>
              </a:ext>
            </a:extLst>
          </p:cNvPr>
          <p:cNvSpPr txBox="1">
            <a:spLocks/>
          </p:cNvSpPr>
          <p:nvPr/>
        </p:nvSpPr>
        <p:spPr>
          <a:xfrm>
            <a:off x="3449066" y="4521009"/>
            <a:ext cx="5440934" cy="15430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a:solidFill>
                  <a:srgbClr val="002A54"/>
                </a:solidFill>
              </a:rPr>
              <a:t>JSE ETF Listing Requirements – </a:t>
            </a:r>
            <a:r>
              <a:rPr lang="en-ZA" sz="1600" kern="0" dirty="0">
                <a:solidFill>
                  <a:srgbClr val="002A54"/>
                </a:solidFill>
              </a:rPr>
              <a:t>The ETF Issuer (e.g. CoreShares)</a:t>
            </a:r>
            <a:r>
              <a:rPr lang="en-ZA" sz="1600" b="1" kern="0" dirty="0">
                <a:solidFill>
                  <a:srgbClr val="002A54"/>
                </a:solidFill>
              </a:rPr>
              <a:t> </a:t>
            </a:r>
            <a:r>
              <a:rPr lang="en-ZA" sz="1600" kern="0" dirty="0">
                <a:solidFill>
                  <a:srgbClr val="002A54"/>
                </a:solidFill>
              </a:rPr>
              <a:t>is obliged to make a market / appoint a market maker to facilitate the entry and exit of investors from the ETFs.</a:t>
            </a:r>
          </a:p>
          <a:p>
            <a:pPr marL="0" indent="0" algn="just">
              <a:buFont typeface="Arial"/>
              <a:buNone/>
            </a:pPr>
            <a:endParaRPr lang="en-US" sz="1600" dirty="0">
              <a:solidFill>
                <a:srgbClr val="002A54"/>
              </a:solidFill>
            </a:endParaRPr>
          </a:p>
          <a:p>
            <a:pPr marL="0" indent="0">
              <a:buFont typeface="Arial"/>
              <a:buNone/>
            </a:pPr>
            <a:r>
              <a:rPr lang="en-US" sz="1600" b="1" dirty="0">
                <a:solidFill>
                  <a:srgbClr val="002A54"/>
                </a:solidFill>
              </a:rPr>
              <a:t>Market Makers </a:t>
            </a:r>
            <a:r>
              <a:rPr lang="en-US" sz="1600" dirty="0">
                <a:solidFill>
                  <a:srgbClr val="002A54"/>
                </a:solidFill>
              </a:rPr>
              <a:t>– Put bids and offers on the screen to ensure there is on-screen liquidity in the ETF.</a:t>
            </a:r>
          </a:p>
        </p:txBody>
      </p:sp>
      <p:pic>
        <p:nvPicPr>
          <p:cNvPr id="8" name="Picture 7">
            <a:extLst>
              <a:ext uri="{FF2B5EF4-FFF2-40B4-BE49-F238E27FC236}">
                <a16:creationId xmlns:a16="http://schemas.microsoft.com/office/drawing/2014/main" id="{3B49B3D4-B74B-4C86-966B-3E461B08BB36}"/>
              </a:ext>
            </a:extLst>
          </p:cNvPr>
          <p:cNvPicPr>
            <a:picLocks noChangeAspect="1"/>
          </p:cNvPicPr>
          <p:nvPr/>
        </p:nvPicPr>
        <p:blipFill>
          <a:blip r:embed="rId7"/>
          <a:stretch>
            <a:fillRect/>
          </a:stretch>
        </p:blipFill>
        <p:spPr>
          <a:xfrm>
            <a:off x="899412" y="4521009"/>
            <a:ext cx="2238980" cy="1753280"/>
          </a:xfrm>
          <a:prstGeom prst="rect">
            <a:avLst/>
          </a:prstGeom>
        </p:spPr>
      </p:pic>
      <p:sp>
        <p:nvSpPr>
          <p:cNvPr id="9" name="TextBox 8">
            <a:extLst>
              <a:ext uri="{FF2B5EF4-FFF2-40B4-BE49-F238E27FC236}">
                <a16:creationId xmlns:a16="http://schemas.microsoft.com/office/drawing/2014/main" id="{8A4A0954-C501-4903-A209-7F572CE7D9CD}"/>
              </a:ext>
            </a:extLst>
          </p:cNvPr>
          <p:cNvSpPr txBox="1"/>
          <p:nvPr/>
        </p:nvSpPr>
        <p:spPr>
          <a:xfrm>
            <a:off x="3754924" y="3761029"/>
            <a:ext cx="1627632" cy="307777"/>
          </a:xfrm>
          <a:prstGeom prst="rect">
            <a:avLst/>
          </a:prstGeom>
          <a:noFill/>
        </p:spPr>
        <p:txBody>
          <a:bodyPr wrap="square" rtlCol="0">
            <a:spAutoFit/>
          </a:bodyPr>
          <a:lstStyle/>
          <a:p>
            <a:pPr algn="ctr"/>
            <a:r>
              <a:rPr lang="en-US" sz="1400" b="1" dirty="0">
                <a:solidFill>
                  <a:schemeClr val="bg1"/>
                </a:solidFill>
              </a:rPr>
              <a:t>SPREAD </a:t>
            </a:r>
            <a:endParaRPr lang="en-ZA" sz="1400" b="1" dirty="0">
              <a:solidFill>
                <a:schemeClr val="bg1"/>
              </a:solidFill>
            </a:endParaRPr>
          </a:p>
        </p:txBody>
      </p:sp>
    </p:spTree>
    <p:extLst>
      <p:ext uri="{BB962C8B-B14F-4D97-AF65-F5344CB8AC3E}">
        <p14:creationId xmlns:p14="http://schemas.microsoft.com/office/powerpoint/2010/main" val="15772235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_S&amp;P Global 2016">
  <a:themeElements>
    <a:clrScheme name="Custom 43">
      <a:dk1>
        <a:sysClr val="windowText" lastClr="000000"/>
      </a:dk1>
      <a:lt1>
        <a:sysClr val="window" lastClr="FFFFFF"/>
      </a:lt1>
      <a:dk2>
        <a:srgbClr val="D6002A"/>
      </a:dk2>
      <a:lt2>
        <a:srgbClr val="DBD9D6"/>
      </a:lt2>
      <a:accent1>
        <a:srgbClr val="3C3C3B"/>
      </a:accent1>
      <a:accent2>
        <a:srgbClr val="7B1E29"/>
      </a:accent2>
      <a:accent3>
        <a:srgbClr val="D53814"/>
      </a:accent3>
      <a:accent4>
        <a:srgbClr val="BEB7A9"/>
      </a:accent4>
      <a:accent5>
        <a:srgbClr val="A79886"/>
      </a:accent5>
      <a:accent6>
        <a:srgbClr val="95B3C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19843</TotalTime>
  <Words>1249</Words>
  <Application>Microsoft Office PowerPoint</Application>
  <PresentationFormat>On-screen Show (4:3)</PresentationFormat>
  <Paragraphs>87</Paragraphs>
  <Slides>11</Slides>
  <Notes>2</Notes>
  <HiddenSlides>0</HiddenSlides>
  <MMClips>0</MMClips>
  <ScaleCrop>false</ScaleCrop>
  <HeadingPairs>
    <vt:vector size="6" baseType="variant">
      <vt:variant>
        <vt:lpstr>Fonts Used</vt:lpstr>
      </vt:variant>
      <vt:variant>
        <vt:i4>9</vt:i4>
      </vt:variant>
      <vt:variant>
        <vt:lpstr>Theme</vt:lpstr>
      </vt:variant>
      <vt:variant>
        <vt:i4>17</vt:i4>
      </vt:variant>
      <vt:variant>
        <vt:lpstr>Slide Titles</vt:lpstr>
      </vt:variant>
      <vt:variant>
        <vt:i4>11</vt:i4>
      </vt:variant>
    </vt:vector>
  </HeadingPairs>
  <TitlesOfParts>
    <vt:vector size="37" baseType="lpstr">
      <vt:lpstr>.AppleSystemUIFont</vt:lpstr>
      <vt:lpstr>Akkurat Pro</vt:lpstr>
      <vt:lpstr>Arial</vt:lpstr>
      <vt:lpstr>Arial Narrow</vt:lpstr>
      <vt:lpstr>Arial Regular</vt:lpstr>
      <vt:lpstr>Calibri</vt:lpstr>
      <vt:lpstr>Trebuchet MS</vt:lpstr>
      <vt:lpstr>Wingdings</vt:lpstr>
      <vt:lpstr>Wingdings 3</vt:lpstr>
      <vt:lpstr>1_Office Theme</vt:lpstr>
      <vt:lpstr>Custom Design</vt:lpstr>
      <vt:lpstr>1_Custom Design</vt:lpstr>
      <vt:lpstr>2_Custom Design</vt:lpstr>
      <vt:lpstr>2_Office Theme</vt:lpstr>
      <vt:lpstr>3_Custom Design</vt:lpstr>
      <vt:lpstr>3_Office Theme</vt:lpstr>
      <vt:lpstr>4_Custom Design</vt:lpstr>
      <vt:lpstr>5_Custom Design</vt:lpstr>
      <vt:lpstr>6_Custom Design</vt:lpstr>
      <vt:lpstr>7_Custom Design</vt:lpstr>
      <vt:lpstr>8_Custom Design</vt:lpstr>
      <vt:lpstr>4_Office Theme</vt:lpstr>
      <vt:lpstr>9_Custom Design</vt:lpstr>
      <vt:lpstr>1_S&amp;P Global 2016</vt:lpstr>
      <vt:lpstr>6_Office Theme</vt:lpstr>
      <vt:lpstr>14_Custom Design</vt:lpstr>
      <vt:lpstr>Easy Equities: What is an ETF?               October 2020  </vt:lpstr>
      <vt:lpstr>Introduction</vt:lpstr>
      <vt:lpstr>PowerPoint Presentation</vt:lpstr>
      <vt:lpstr>What is an ETF?</vt:lpstr>
      <vt:lpstr>The Case for ETFs</vt:lpstr>
      <vt:lpstr>ETF vs Stock Picking? SPIVA: S&amp;P versus Active</vt:lpstr>
      <vt:lpstr>Why Passive? SPIVA: Consistent Underperformance  </vt:lpstr>
      <vt:lpstr>PowerPoint Presentation</vt:lpstr>
      <vt:lpstr>Trading ETFs on the JSE</vt:lpstr>
      <vt:lpstr>Thanks, any questions?</vt:lpstr>
      <vt:lpstr>Disclaimer</vt:lpstr>
    </vt:vector>
  </TitlesOfParts>
  <Company>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de Carvalho</dc:creator>
  <cp:lastModifiedBy>Chris Rule</cp:lastModifiedBy>
  <cp:revision>447</cp:revision>
  <cp:lastPrinted>2016-05-10T13:06:39Z</cp:lastPrinted>
  <dcterms:created xsi:type="dcterms:W3CDTF">2015-01-27T13:28:32Z</dcterms:created>
  <dcterms:modified xsi:type="dcterms:W3CDTF">2020-10-06T05:54:34Z</dcterms:modified>
</cp:coreProperties>
</file>