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9" r:id="rId2"/>
    <p:sldId id="491" r:id="rId3"/>
    <p:sldId id="519" r:id="rId4"/>
    <p:sldId id="497" r:id="rId5"/>
    <p:sldId id="512" r:id="rId6"/>
    <p:sldId id="511" r:id="rId7"/>
    <p:sldId id="529" r:id="rId8"/>
    <p:sldId id="508" r:id="rId9"/>
    <p:sldId id="520" r:id="rId10"/>
    <p:sldId id="521" r:id="rId11"/>
    <p:sldId id="492" r:id="rId12"/>
    <p:sldId id="493" r:id="rId13"/>
    <p:sldId id="528" r:id="rId14"/>
    <p:sldId id="494" r:id="rId15"/>
    <p:sldId id="526"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78990B-2AE3-4200-BA05-7D9060604934}">
          <p14:sldIdLst/>
        </p14:section>
        <p14:section name="Untitled Section" id="{D3B47153-9ED3-43F1-9074-40D6ADC19FCC}">
          <p14:sldIdLst>
            <p14:sldId id="259"/>
            <p14:sldId id="491"/>
            <p14:sldId id="519"/>
            <p14:sldId id="497"/>
            <p14:sldId id="512"/>
            <p14:sldId id="511"/>
            <p14:sldId id="529"/>
            <p14:sldId id="508"/>
            <p14:sldId id="520"/>
            <p14:sldId id="521"/>
            <p14:sldId id="492"/>
            <p14:sldId id="493"/>
            <p14:sldId id="528"/>
            <p14:sldId id="494"/>
            <p14:sldId id="526"/>
            <p14:sldId id="31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Theobald" initials="ST" lastIdx="1" clrIdx="0">
    <p:extLst>
      <p:ext uri="{19B8F6BF-5375-455C-9EA6-DF929625EA0E}">
        <p15:presenceInfo xmlns:p15="http://schemas.microsoft.com/office/powerpoint/2012/main" userId="419a3e1a2c15c056" providerId="Windows Live"/>
      </p:ext>
    </p:extLst>
  </p:cmAuthor>
  <p:cmAuthor id="2" name="Colin Anthony" initials="CA" lastIdx="6" clrIdx="1">
    <p:extLst>
      <p:ext uri="{19B8F6BF-5375-455C-9EA6-DF929625EA0E}">
        <p15:presenceInfo xmlns:p15="http://schemas.microsoft.com/office/powerpoint/2012/main" userId="S::canthony@intellidex.co.za::d4d681c3-8b64-4a76-b8e7-463506e1deea" providerId="AD"/>
      </p:ext>
    </p:extLst>
  </p:cmAuthor>
  <p:cmAuthor id="3" name="Colin Anthony" initials="CA [2]" lastIdx="45" clrIdx="2">
    <p:extLst>
      <p:ext uri="{19B8F6BF-5375-455C-9EA6-DF929625EA0E}">
        <p15:presenceInfo xmlns:p15="http://schemas.microsoft.com/office/powerpoint/2012/main" userId="Colin Anthony" providerId="None"/>
      </p:ext>
    </p:extLst>
  </p:cmAuthor>
  <p:cmAuthor id="4" name="Phibion Makuwerere" initials="PM" lastIdx="1" clrIdx="3">
    <p:extLst>
      <p:ext uri="{19B8F6BF-5375-455C-9EA6-DF929625EA0E}">
        <p15:presenceInfo xmlns:p15="http://schemas.microsoft.com/office/powerpoint/2012/main" userId="Phibion Makuwerere" providerId="None"/>
      </p:ext>
    </p:extLst>
  </p:cmAuthor>
  <p:cmAuthor id="5" name="Lerato Matibidi" initials="LM" lastIdx="14" clrIdx="4">
    <p:extLst>
      <p:ext uri="{19B8F6BF-5375-455C-9EA6-DF929625EA0E}">
        <p15:presenceInfo xmlns:p15="http://schemas.microsoft.com/office/powerpoint/2012/main" userId="S::lmatibidi@intellidex.co.za::59f61ba5-4a62-4bb9-a7e8-81370a7a0d58" providerId="AD"/>
      </p:ext>
    </p:extLst>
  </p:cmAuthor>
  <p:cmAuthor id="6" name="Gershwyn Benjamin" initials="GB" lastIdx="1" clrIdx="5">
    <p:extLst>
      <p:ext uri="{19B8F6BF-5375-455C-9EA6-DF929625EA0E}">
        <p15:presenceInfo xmlns:p15="http://schemas.microsoft.com/office/powerpoint/2012/main" userId="S::gbenjamin@intellidex.co.za::3e0d1d29-1adf-4ef6-ab7b-bf334120e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221E53"/>
    <a:srgbClr val="F0562A"/>
    <a:srgbClr val="F05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3467" autoAdjust="0"/>
  </p:normalViewPr>
  <p:slideViewPr>
    <p:cSldViewPr snapToGrid="0">
      <p:cViewPr varScale="1">
        <p:scale>
          <a:sx n="75" d="100"/>
          <a:sy n="75" d="100"/>
        </p:scale>
        <p:origin x="58"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rato\Documents\Intellidex\EasyEquities%20Webinar\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rato\Documents\Intellidex\EasyEquities%20Webinar\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rato\Documents\Intellidex\EasyEquities%20Webinar\ETF%20performa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rato\Documents\Intellidex\EasyEquities%20Webinar\ETF%20performan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rato\Documents\Intellidex\EasyEquities%20Webinar\ETF%20performan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rato\Documents\Intellidex\EasyEquities%20Webinar\ETF%20performanc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'Household consumption'!$A$3</c:f>
              <c:strCache>
                <c:ptCount val="1"/>
                <c:pt idx="0">
                  <c:v>Real household consumption growth (%)</c:v>
                </c:pt>
              </c:strCache>
            </c:strRef>
          </c:tx>
          <c:spPr>
            <a:ln w="28575" cap="rnd">
              <a:solidFill>
                <a:schemeClr val="accent1"/>
              </a:solidFill>
              <a:round/>
            </a:ln>
            <a:effectLst/>
          </c:spPr>
          <c:marker>
            <c:symbol val="none"/>
          </c:marker>
          <c:dLbls>
            <c:dLbl>
              <c:idx val="0"/>
              <c:layout>
                <c:manualLayout>
                  <c:x val="-5.7115032445926535E-2"/>
                  <c:y val="-4.4406917776575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A6-454B-BFB5-25AFA0E2BF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 consumption'!$B$2:$E$2</c:f>
              <c:strCache>
                <c:ptCount val="4"/>
                <c:pt idx="0">
                  <c:v>2020E</c:v>
                </c:pt>
                <c:pt idx="1">
                  <c:v>2021F</c:v>
                </c:pt>
                <c:pt idx="2">
                  <c:v>2022F</c:v>
                </c:pt>
                <c:pt idx="3">
                  <c:v>2023F</c:v>
                </c:pt>
              </c:strCache>
            </c:strRef>
          </c:cat>
          <c:val>
            <c:numRef>
              <c:f>'Household consumption'!$B$3:$E$3</c:f>
              <c:numCache>
                <c:formatCode>General</c:formatCode>
                <c:ptCount val="4"/>
                <c:pt idx="0">
                  <c:v>-5.9</c:v>
                </c:pt>
                <c:pt idx="1">
                  <c:v>2.9</c:v>
                </c:pt>
                <c:pt idx="2">
                  <c:v>2.4</c:v>
                </c:pt>
                <c:pt idx="3" formatCode="0.0">
                  <c:v>2</c:v>
                </c:pt>
              </c:numCache>
            </c:numRef>
          </c:val>
          <c:smooth val="0"/>
          <c:extLst>
            <c:ext xmlns:c16="http://schemas.microsoft.com/office/drawing/2014/chart" uri="{C3380CC4-5D6E-409C-BE32-E72D297353CC}">
              <c16:uniqueId val="{00000000-BCBF-4BF3-8C98-177B17A56A60}"/>
            </c:ext>
          </c:extLst>
        </c:ser>
        <c:ser>
          <c:idx val="1"/>
          <c:order val="1"/>
          <c:tx>
            <c:strRef>
              <c:f>'Household consumption'!$A$4</c:f>
              <c:strCache>
                <c:ptCount val="1"/>
                <c:pt idx="0">
                  <c:v>CPI inflation</c:v>
                </c:pt>
              </c:strCache>
            </c:strRef>
          </c:tx>
          <c:spPr>
            <a:ln w="28575" cap="rnd">
              <a:solidFill>
                <a:schemeClr val="accent2"/>
              </a:solidFill>
              <a:round/>
            </a:ln>
            <a:effectLst/>
          </c:spPr>
          <c:marker>
            <c:symbol val="none"/>
          </c:marker>
          <c:dLbls>
            <c:dLbl>
              <c:idx val="0"/>
              <c:layout>
                <c:manualLayout>
                  <c:x val="-4.8607142365752212E-2"/>
                  <c:y val="-4.7499864226957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A6-454B-BFB5-25AFA0E2BF6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'Household consumption'!$B$2:$E$2</c:f>
              <c:strCache>
                <c:ptCount val="4"/>
                <c:pt idx="0">
                  <c:v>2020E</c:v>
                </c:pt>
                <c:pt idx="1">
                  <c:v>2021F</c:v>
                </c:pt>
                <c:pt idx="2">
                  <c:v>2022F</c:v>
                </c:pt>
                <c:pt idx="3">
                  <c:v>2023F</c:v>
                </c:pt>
              </c:strCache>
            </c:strRef>
          </c:cat>
          <c:val>
            <c:numRef>
              <c:f>'Household consumption'!$B$4:$E$4</c:f>
              <c:numCache>
                <c:formatCode>General</c:formatCode>
                <c:ptCount val="4"/>
                <c:pt idx="0">
                  <c:v>3.3</c:v>
                </c:pt>
                <c:pt idx="1">
                  <c:v>3.9</c:v>
                </c:pt>
                <c:pt idx="2">
                  <c:v>4.2</c:v>
                </c:pt>
                <c:pt idx="3">
                  <c:v>4.4000000000000004</c:v>
                </c:pt>
              </c:numCache>
            </c:numRef>
          </c:val>
          <c:smooth val="0"/>
          <c:extLst>
            <c:ext xmlns:c16="http://schemas.microsoft.com/office/drawing/2014/chart" uri="{C3380CC4-5D6E-409C-BE32-E72D297353CC}">
              <c16:uniqueId val="{00000001-BCBF-4BF3-8C98-177B17A56A60}"/>
            </c:ext>
          </c:extLst>
        </c:ser>
        <c:dLbls>
          <c:dLblPos val="t"/>
          <c:showLegendKey val="0"/>
          <c:showVal val="1"/>
          <c:showCatName val="0"/>
          <c:showSerName val="0"/>
          <c:showPercent val="0"/>
          <c:showBubbleSize val="0"/>
        </c:dLbls>
        <c:smooth val="0"/>
        <c:axId val="446394911"/>
        <c:axId val="446389503"/>
      </c:lineChart>
      <c:catAx>
        <c:axId val="44639491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6389503"/>
        <c:crosses val="autoZero"/>
        <c:auto val="1"/>
        <c:lblAlgn val="ctr"/>
        <c:lblOffset val="100"/>
        <c:noMultiLvlLbl val="0"/>
      </c:catAx>
      <c:valAx>
        <c:axId val="446389503"/>
        <c:scaling>
          <c:orientation val="minMax"/>
          <c:min val="-6"/>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4639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ZA">
                <a:solidFill>
                  <a:sysClr val="windowText" lastClr="000000"/>
                </a:solidFill>
              </a:rPr>
              <a:t>Global</a:t>
            </a:r>
            <a:r>
              <a:rPr lang="en-ZA" baseline="0">
                <a:solidFill>
                  <a:sysClr val="windowText" lastClr="000000"/>
                </a:solidFill>
              </a:rPr>
              <a:t> real GDP growth</a:t>
            </a:r>
            <a:r>
              <a:rPr lang="en-ZA">
                <a:solidFill>
                  <a:sysClr val="windowText" lastClr="000000"/>
                </a:solidFill>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'Global growth'!$A$3</c:f>
              <c:strCache>
                <c:ptCount val="1"/>
                <c:pt idx="0">
                  <c:v>World</c:v>
                </c:pt>
              </c:strCache>
            </c:strRef>
          </c:tx>
          <c:spPr>
            <a:ln w="28575" cap="rnd">
              <a:solidFill>
                <a:schemeClr val="accent1"/>
              </a:solidFill>
              <a:round/>
            </a:ln>
            <a:effectLst/>
          </c:spPr>
          <c:marker>
            <c:symbol val="none"/>
          </c:marker>
          <c:cat>
            <c:numRef>
              <c:f>'Global growth'!$B$2:$F$2</c:f>
              <c:numCache>
                <c:formatCode>General</c:formatCode>
                <c:ptCount val="5"/>
                <c:pt idx="0">
                  <c:v>2018</c:v>
                </c:pt>
                <c:pt idx="1">
                  <c:v>2019</c:v>
                </c:pt>
                <c:pt idx="2">
                  <c:v>2020</c:v>
                </c:pt>
                <c:pt idx="3">
                  <c:v>2021</c:v>
                </c:pt>
                <c:pt idx="4">
                  <c:v>2022</c:v>
                </c:pt>
              </c:numCache>
            </c:numRef>
          </c:cat>
          <c:val>
            <c:numRef>
              <c:f>'Global growth'!$B$3:$F$3</c:f>
              <c:numCache>
                <c:formatCode>General</c:formatCode>
                <c:ptCount val="5"/>
                <c:pt idx="0">
                  <c:v>3.5</c:v>
                </c:pt>
                <c:pt idx="1">
                  <c:v>2.8</c:v>
                </c:pt>
                <c:pt idx="2">
                  <c:v>-3.5</c:v>
                </c:pt>
                <c:pt idx="3">
                  <c:v>5.5</c:v>
                </c:pt>
                <c:pt idx="4">
                  <c:v>4.2</c:v>
                </c:pt>
              </c:numCache>
            </c:numRef>
          </c:val>
          <c:smooth val="0"/>
          <c:extLst>
            <c:ext xmlns:c16="http://schemas.microsoft.com/office/drawing/2014/chart" uri="{C3380CC4-5D6E-409C-BE32-E72D297353CC}">
              <c16:uniqueId val="{00000000-DECF-44CF-B1B6-E40554B770DE}"/>
            </c:ext>
          </c:extLst>
        </c:ser>
        <c:ser>
          <c:idx val="1"/>
          <c:order val="1"/>
          <c:tx>
            <c:strRef>
              <c:f>'Global growth'!$A$4</c:f>
              <c:strCache>
                <c:ptCount val="1"/>
                <c:pt idx="0">
                  <c:v>Advanced economies</c:v>
                </c:pt>
              </c:strCache>
            </c:strRef>
          </c:tx>
          <c:spPr>
            <a:ln w="28575" cap="rnd">
              <a:solidFill>
                <a:schemeClr val="accent2"/>
              </a:solidFill>
              <a:round/>
            </a:ln>
            <a:effectLst/>
          </c:spPr>
          <c:marker>
            <c:symbol val="none"/>
          </c:marker>
          <c:cat>
            <c:numRef>
              <c:f>'Global growth'!$B$2:$F$2</c:f>
              <c:numCache>
                <c:formatCode>General</c:formatCode>
                <c:ptCount val="5"/>
                <c:pt idx="0">
                  <c:v>2018</c:v>
                </c:pt>
                <c:pt idx="1">
                  <c:v>2019</c:v>
                </c:pt>
                <c:pt idx="2">
                  <c:v>2020</c:v>
                </c:pt>
                <c:pt idx="3">
                  <c:v>2021</c:v>
                </c:pt>
                <c:pt idx="4">
                  <c:v>2022</c:v>
                </c:pt>
              </c:numCache>
            </c:numRef>
          </c:cat>
          <c:val>
            <c:numRef>
              <c:f>'Global growth'!$B$4:$F$4</c:f>
              <c:numCache>
                <c:formatCode>General</c:formatCode>
                <c:ptCount val="5"/>
                <c:pt idx="0">
                  <c:v>2.2000000000000002</c:v>
                </c:pt>
                <c:pt idx="1">
                  <c:v>1.6</c:v>
                </c:pt>
                <c:pt idx="2">
                  <c:v>-4.9000000000000004</c:v>
                </c:pt>
                <c:pt idx="3">
                  <c:v>4.3</c:v>
                </c:pt>
                <c:pt idx="4">
                  <c:v>3.1</c:v>
                </c:pt>
              </c:numCache>
            </c:numRef>
          </c:val>
          <c:smooth val="0"/>
          <c:extLst>
            <c:ext xmlns:c16="http://schemas.microsoft.com/office/drawing/2014/chart" uri="{C3380CC4-5D6E-409C-BE32-E72D297353CC}">
              <c16:uniqueId val="{00000001-DECF-44CF-B1B6-E40554B770DE}"/>
            </c:ext>
          </c:extLst>
        </c:ser>
        <c:ser>
          <c:idx val="2"/>
          <c:order val="2"/>
          <c:tx>
            <c:strRef>
              <c:f>'Global growth'!$A$5</c:f>
              <c:strCache>
                <c:ptCount val="1"/>
                <c:pt idx="0">
                  <c:v>Emerging and developing countries</c:v>
                </c:pt>
              </c:strCache>
            </c:strRef>
          </c:tx>
          <c:spPr>
            <a:ln w="28575" cap="rnd">
              <a:solidFill>
                <a:schemeClr val="accent3"/>
              </a:solidFill>
              <a:round/>
            </a:ln>
            <a:effectLst/>
          </c:spPr>
          <c:marker>
            <c:symbol val="none"/>
          </c:marker>
          <c:cat>
            <c:numRef>
              <c:f>'Global growth'!$B$2:$F$2</c:f>
              <c:numCache>
                <c:formatCode>General</c:formatCode>
                <c:ptCount val="5"/>
                <c:pt idx="0">
                  <c:v>2018</c:v>
                </c:pt>
                <c:pt idx="1">
                  <c:v>2019</c:v>
                </c:pt>
                <c:pt idx="2">
                  <c:v>2020</c:v>
                </c:pt>
                <c:pt idx="3">
                  <c:v>2021</c:v>
                </c:pt>
                <c:pt idx="4">
                  <c:v>2022</c:v>
                </c:pt>
              </c:numCache>
            </c:numRef>
          </c:cat>
          <c:val>
            <c:numRef>
              <c:f>'Global growth'!$B$5:$F$5</c:f>
              <c:numCache>
                <c:formatCode>General</c:formatCode>
                <c:ptCount val="5"/>
                <c:pt idx="0">
                  <c:v>4.5</c:v>
                </c:pt>
                <c:pt idx="1">
                  <c:v>3.6</c:v>
                </c:pt>
                <c:pt idx="2">
                  <c:v>-2.4</c:v>
                </c:pt>
                <c:pt idx="3">
                  <c:v>6.3</c:v>
                </c:pt>
                <c:pt idx="4">
                  <c:v>5</c:v>
                </c:pt>
              </c:numCache>
            </c:numRef>
          </c:val>
          <c:smooth val="0"/>
          <c:extLst>
            <c:ext xmlns:c16="http://schemas.microsoft.com/office/drawing/2014/chart" uri="{C3380CC4-5D6E-409C-BE32-E72D297353CC}">
              <c16:uniqueId val="{00000002-DECF-44CF-B1B6-E40554B770DE}"/>
            </c:ext>
          </c:extLst>
        </c:ser>
        <c:ser>
          <c:idx val="3"/>
          <c:order val="3"/>
          <c:tx>
            <c:strRef>
              <c:f>'Global growth'!$A$6</c:f>
              <c:strCache>
                <c:ptCount val="1"/>
                <c:pt idx="0">
                  <c:v>Sub-Saharan Africa</c:v>
                </c:pt>
              </c:strCache>
            </c:strRef>
          </c:tx>
          <c:spPr>
            <a:ln w="28575" cap="rnd">
              <a:solidFill>
                <a:schemeClr val="accent4"/>
              </a:solidFill>
              <a:round/>
            </a:ln>
            <a:effectLst/>
          </c:spPr>
          <c:marker>
            <c:symbol val="none"/>
          </c:marker>
          <c:cat>
            <c:numRef>
              <c:f>'Global growth'!$B$2:$F$2</c:f>
              <c:numCache>
                <c:formatCode>General</c:formatCode>
                <c:ptCount val="5"/>
                <c:pt idx="0">
                  <c:v>2018</c:v>
                </c:pt>
                <c:pt idx="1">
                  <c:v>2019</c:v>
                </c:pt>
                <c:pt idx="2">
                  <c:v>2020</c:v>
                </c:pt>
                <c:pt idx="3">
                  <c:v>2021</c:v>
                </c:pt>
                <c:pt idx="4">
                  <c:v>2022</c:v>
                </c:pt>
              </c:numCache>
            </c:numRef>
          </c:cat>
          <c:val>
            <c:numRef>
              <c:f>'Global growth'!$B$6:$F$6</c:f>
              <c:numCache>
                <c:formatCode>General</c:formatCode>
                <c:ptCount val="5"/>
                <c:pt idx="0">
                  <c:v>3.3</c:v>
                </c:pt>
                <c:pt idx="1">
                  <c:v>3.2</c:v>
                </c:pt>
                <c:pt idx="2">
                  <c:v>-2.6</c:v>
                </c:pt>
                <c:pt idx="3">
                  <c:v>3.2</c:v>
                </c:pt>
                <c:pt idx="4">
                  <c:v>3.9</c:v>
                </c:pt>
              </c:numCache>
            </c:numRef>
          </c:val>
          <c:smooth val="0"/>
          <c:extLst>
            <c:ext xmlns:c16="http://schemas.microsoft.com/office/drawing/2014/chart" uri="{C3380CC4-5D6E-409C-BE32-E72D297353CC}">
              <c16:uniqueId val="{00000003-DECF-44CF-B1B6-E40554B770DE}"/>
            </c:ext>
          </c:extLst>
        </c:ser>
        <c:dLbls>
          <c:showLegendKey val="0"/>
          <c:showVal val="0"/>
          <c:showCatName val="0"/>
          <c:showSerName val="0"/>
          <c:showPercent val="0"/>
          <c:showBubbleSize val="0"/>
        </c:dLbls>
        <c:smooth val="0"/>
        <c:axId val="726872287"/>
        <c:axId val="726871455"/>
      </c:lineChart>
      <c:catAx>
        <c:axId val="72687228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26871455"/>
        <c:crosses val="autoZero"/>
        <c:auto val="1"/>
        <c:lblAlgn val="ctr"/>
        <c:lblOffset val="100"/>
        <c:noMultiLvlLbl val="0"/>
      </c:catAx>
      <c:valAx>
        <c:axId val="72687145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7268722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'Emerging Markets'!$A$2</c:f>
              <c:strCache>
                <c:ptCount val="1"/>
                <c:pt idx="0">
                  <c:v>Satrix MSCI Emerging Markets (30 Nov 2020)</c:v>
                </c:pt>
              </c:strCache>
            </c:strRef>
          </c:tx>
          <c:spPr>
            <a:solidFill>
              <a:srgbClr val="F056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'Emerging Markets'!$B$1:$D$1</c:f>
              <c:strCache>
                <c:ptCount val="3"/>
                <c:pt idx="0">
                  <c:v>1 year</c:v>
                </c:pt>
                <c:pt idx="1">
                  <c:v>3 years</c:v>
                </c:pt>
                <c:pt idx="2">
                  <c:v>Since inception (Jul 2017)</c:v>
                </c:pt>
              </c:strCache>
            </c:strRef>
          </c:cat>
          <c:val>
            <c:numRef>
              <c:f>'Emerging Markets'!$B$2:$D$2</c:f>
              <c:numCache>
                <c:formatCode>0.00%</c:formatCode>
                <c:ptCount val="3"/>
                <c:pt idx="0">
                  <c:v>0.24970000000000001</c:v>
                </c:pt>
                <c:pt idx="1">
                  <c:v>8.6699999999999999E-2</c:v>
                </c:pt>
                <c:pt idx="2">
                  <c:v>0.1104</c:v>
                </c:pt>
              </c:numCache>
            </c:numRef>
          </c:val>
          <c:extLst>
            <c:ext xmlns:c16="http://schemas.microsoft.com/office/drawing/2014/chart" uri="{C3380CC4-5D6E-409C-BE32-E72D297353CC}">
              <c16:uniqueId val="{00000000-1CA7-4D8A-9CF0-0A48A102161B}"/>
            </c:ext>
          </c:extLst>
        </c:ser>
        <c:ser>
          <c:idx val="1"/>
          <c:order val="1"/>
          <c:tx>
            <c:strRef>
              <c:f>'Emerging Markets'!$A$3</c:f>
              <c:strCache>
                <c:ptCount val="1"/>
                <c:pt idx="0">
                  <c:v>Benchmark</c:v>
                </c:pt>
              </c:strCache>
            </c:strRef>
          </c:tx>
          <c:spPr>
            <a:solidFill>
              <a:srgbClr val="91BC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'Emerging Markets'!$B$1:$D$1</c:f>
              <c:strCache>
                <c:ptCount val="3"/>
                <c:pt idx="0">
                  <c:v>1 year</c:v>
                </c:pt>
                <c:pt idx="1">
                  <c:v>3 years</c:v>
                </c:pt>
                <c:pt idx="2">
                  <c:v>Since inception (Jul 2017)</c:v>
                </c:pt>
              </c:strCache>
            </c:strRef>
          </c:cat>
          <c:val>
            <c:numRef>
              <c:f>'Emerging Markets'!$B$3:$D$3</c:f>
              <c:numCache>
                <c:formatCode>0.00%</c:formatCode>
                <c:ptCount val="3"/>
                <c:pt idx="0">
                  <c:v>0.24959999999999999</c:v>
                </c:pt>
                <c:pt idx="1">
                  <c:v>0.09</c:v>
                </c:pt>
                <c:pt idx="2">
                  <c:v>0.1103</c:v>
                </c:pt>
              </c:numCache>
            </c:numRef>
          </c:val>
          <c:extLst>
            <c:ext xmlns:c16="http://schemas.microsoft.com/office/drawing/2014/chart" uri="{C3380CC4-5D6E-409C-BE32-E72D297353CC}">
              <c16:uniqueId val="{00000001-1CA7-4D8A-9CF0-0A48A102161B}"/>
            </c:ext>
          </c:extLst>
        </c:ser>
        <c:dLbls>
          <c:dLblPos val="outEnd"/>
          <c:showLegendKey val="0"/>
          <c:showVal val="1"/>
          <c:showCatName val="0"/>
          <c:showSerName val="0"/>
          <c:showPercent val="0"/>
          <c:showBubbleSize val="0"/>
        </c:dLbls>
        <c:gapWidth val="219"/>
        <c:overlap val="-27"/>
        <c:axId val="758900152"/>
        <c:axId val="758903352"/>
      </c:barChart>
      <c:catAx>
        <c:axId val="758900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3352"/>
        <c:crosses val="autoZero"/>
        <c:auto val="1"/>
        <c:lblAlgn val="ctr"/>
        <c:lblOffset val="100"/>
        <c:noMultiLvlLbl val="0"/>
      </c:catAx>
      <c:valAx>
        <c:axId val="758903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'Emerging Markets'!$A$21</c:f>
              <c:strCache>
                <c:ptCount val="1"/>
                <c:pt idx="0">
                  <c:v>Vanguard FTSE Emerging Markets (31 Dec 2020)</c:v>
                </c:pt>
              </c:strCache>
            </c:strRef>
          </c:tx>
          <c:spPr>
            <a:solidFill>
              <a:srgbClr val="F0562A"/>
            </a:solidFill>
            <a:ln>
              <a:noFill/>
            </a:ln>
            <a:effectLst/>
          </c:spPr>
          <c:invertIfNegative val="0"/>
          <c:dLbls>
            <c:dLbl>
              <c:idx val="1"/>
              <c:layout>
                <c:manualLayout>
                  <c:x val="-2.3518518518518949E-3"/>
                  <c:y val="-5.64444444444444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81-4B77-BA83-52DEC7418B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'Emerging Markets'!$B$20:$E$20</c:f>
              <c:strCache>
                <c:ptCount val="4"/>
                <c:pt idx="0">
                  <c:v>1 year</c:v>
                </c:pt>
                <c:pt idx="1">
                  <c:v>3 years</c:v>
                </c:pt>
                <c:pt idx="2">
                  <c:v>5 years</c:v>
                </c:pt>
                <c:pt idx="3">
                  <c:v>Since inception (Nov 2013)</c:v>
                </c:pt>
              </c:strCache>
            </c:strRef>
          </c:cat>
          <c:val>
            <c:numRef>
              <c:f>'Emerging Markets'!$B$21:$E$21</c:f>
              <c:numCache>
                <c:formatCode>0.00%</c:formatCode>
                <c:ptCount val="4"/>
                <c:pt idx="0">
                  <c:v>4.2000000000000003E-2</c:v>
                </c:pt>
                <c:pt idx="1">
                  <c:v>5.5E-2</c:v>
                </c:pt>
                <c:pt idx="2">
                  <c:v>9.7000000000000003E-2</c:v>
                </c:pt>
                <c:pt idx="3">
                  <c:v>7.4999999999999997E-2</c:v>
                </c:pt>
              </c:numCache>
            </c:numRef>
          </c:val>
          <c:extLst>
            <c:ext xmlns:c16="http://schemas.microsoft.com/office/drawing/2014/chart" uri="{C3380CC4-5D6E-409C-BE32-E72D297353CC}">
              <c16:uniqueId val="{00000000-5181-4B77-BA83-52DEC7418B5F}"/>
            </c:ext>
          </c:extLst>
        </c:ser>
        <c:ser>
          <c:idx val="1"/>
          <c:order val="1"/>
          <c:tx>
            <c:strRef>
              <c:f>'Emerging Markets'!$A$22</c:f>
              <c:strCache>
                <c:ptCount val="1"/>
                <c:pt idx="0">
                  <c:v>Benchmark</c:v>
                </c:pt>
              </c:strCache>
            </c:strRef>
          </c:tx>
          <c:spPr>
            <a:solidFill>
              <a:srgbClr val="91BC5E"/>
            </a:solidFill>
            <a:ln>
              <a:noFill/>
            </a:ln>
            <a:effectLst/>
          </c:spPr>
          <c:invertIfNegative val="0"/>
          <c:dLbls>
            <c:dLbl>
              <c:idx val="2"/>
              <c:layout>
                <c:manualLayout>
                  <c:x val="0"/>
                  <c:y val="-4.5155555555555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81-4B77-BA83-52DEC7418B5F}"/>
                </c:ext>
              </c:extLst>
            </c:dLbl>
            <c:dLbl>
              <c:idx val="3"/>
              <c:layout>
                <c:manualLayout>
                  <c:x val="-4.7037037037037039E-3"/>
                  <c:y val="-5.07999999999999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9-4C3A-B553-9E35960BE8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'Emerging Markets'!$B$20:$E$20</c:f>
              <c:strCache>
                <c:ptCount val="4"/>
                <c:pt idx="0">
                  <c:v>1 year</c:v>
                </c:pt>
                <c:pt idx="1">
                  <c:v>3 years</c:v>
                </c:pt>
                <c:pt idx="2">
                  <c:v>5 years</c:v>
                </c:pt>
                <c:pt idx="3">
                  <c:v>Since inception (Nov 2013)</c:v>
                </c:pt>
              </c:strCache>
            </c:strRef>
          </c:cat>
          <c:val>
            <c:numRef>
              <c:f>'Emerging Markets'!$B$22:$E$22</c:f>
              <c:numCache>
                <c:formatCode>0.00%</c:formatCode>
                <c:ptCount val="4"/>
                <c:pt idx="0">
                  <c:v>5.1999999999999998E-2</c:v>
                </c:pt>
                <c:pt idx="1">
                  <c:v>6.3E-2</c:v>
                </c:pt>
                <c:pt idx="2">
                  <c:v>0.10299999999999999</c:v>
                </c:pt>
                <c:pt idx="3">
                  <c:v>8.3000000000000004E-2</c:v>
                </c:pt>
              </c:numCache>
            </c:numRef>
          </c:val>
          <c:extLst>
            <c:ext xmlns:c16="http://schemas.microsoft.com/office/drawing/2014/chart" uri="{C3380CC4-5D6E-409C-BE32-E72D297353CC}">
              <c16:uniqueId val="{00000001-5181-4B77-BA83-52DEC7418B5F}"/>
            </c:ext>
          </c:extLst>
        </c:ser>
        <c:dLbls>
          <c:dLblPos val="outEnd"/>
          <c:showLegendKey val="0"/>
          <c:showVal val="1"/>
          <c:showCatName val="0"/>
          <c:showSerName val="0"/>
          <c:showPercent val="0"/>
          <c:showBubbleSize val="0"/>
        </c:dLbls>
        <c:gapWidth val="219"/>
        <c:overlap val="-27"/>
        <c:axId val="758900152"/>
        <c:axId val="758903352"/>
      </c:barChart>
      <c:catAx>
        <c:axId val="758900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3352"/>
        <c:crosses val="autoZero"/>
        <c:auto val="1"/>
        <c:lblAlgn val="ctr"/>
        <c:lblOffset val="100"/>
        <c:noMultiLvlLbl val="0"/>
      </c:catAx>
      <c:valAx>
        <c:axId val="758903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'FANG+'!$A$2</c:f>
              <c:strCache>
                <c:ptCount val="1"/>
                <c:pt idx="0">
                  <c:v>FANG+ ETF (31 Jan 2021)</c:v>
                </c:pt>
              </c:strCache>
            </c:strRef>
          </c:tx>
          <c:spPr>
            <a:solidFill>
              <a:srgbClr val="F056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'FANG+'!$B$1:$E$1</c:f>
              <c:strCache>
                <c:ptCount val="4"/>
                <c:pt idx="0">
                  <c:v>YTD</c:v>
                </c:pt>
                <c:pt idx="1">
                  <c:v>6 months</c:v>
                </c:pt>
                <c:pt idx="2">
                  <c:v>1 year</c:v>
                </c:pt>
                <c:pt idx="3">
                  <c:v>Since inception (Feb2020)</c:v>
                </c:pt>
              </c:strCache>
            </c:strRef>
          </c:cat>
          <c:val>
            <c:numRef>
              <c:f>'FANG+'!$B$2:$E$2</c:f>
              <c:numCache>
                <c:formatCode>0.00%</c:formatCode>
                <c:ptCount val="4"/>
                <c:pt idx="0">
                  <c:v>2.4E-2</c:v>
                </c:pt>
                <c:pt idx="1">
                  <c:v>0.28100000000000003</c:v>
                </c:pt>
                <c:pt idx="2">
                  <c:v>0.66200000000000003</c:v>
                </c:pt>
                <c:pt idx="3">
                  <c:v>0.72799999999999998</c:v>
                </c:pt>
              </c:numCache>
            </c:numRef>
          </c:val>
          <c:extLst>
            <c:ext xmlns:c16="http://schemas.microsoft.com/office/drawing/2014/chart" uri="{C3380CC4-5D6E-409C-BE32-E72D297353CC}">
              <c16:uniqueId val="{00000000-28A0-4123-9B37-95AA62DE4512}"/>
            </c:ext>
          </c:extLst>
        </c:ser>
        <c:ser>
          <c:idx val="1"/>
          <c:order val="1"/>
          <c:tx>
            <c:strRef>
              <c:f>'FANG+'!$A$3</c:f>
              <c:strCache>
                <c:ptCount val="1"/>
                <c:pt idx="0">
                  <c:v>NYSE FANG+ Index</c:v>
                </c:pt>
              </c:strCache>
            </c:strRef>
          </c:tx>
          <c:spPr>
            <a:solidFill>
              <a:srgbClr val="91BC5E"/>
            </a:solidFill>
            <a:ln>
              <a:noFill/>
            </a:ln>
            <a:effectLst/>
          </c:spPr>
          <c:invertIfNegative val="0"/>
          <c:dLbls>
            <c:dLbl>
              <c:idx val="0"/>
              <c:layout>
                <c:manualLayout>
                  <c:x val="5.7832422586520946E-3"/>
                  <c:y val="-6.35386119257087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0-4123-9B37-95AA62DE4512}"/>
                </c:ext>
              </c:extLst>
            </c:dLbl>
            <c:dLbl>
              <c:idx val="1"/>
              <c:layout>
                <c:manualLayout>
                  <c:x val="2.8916211293259944E-3"/>
                  <c:y val="-3.4213098729227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A0-4123-9B37-95AA62DE4512}"/>
                </c:ext>
              </c:extLst>
            </c:dLbl>
            <c:dLbl>
              <c:idx val="2"/>
              <c:layout>
                <c:manualLayout>
                  <c:x val="2.8916211293260473E-3"/>
                  <c:y val="-4.88758553274682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A0-4123-9B37-95AA62DE4512}"/>
                </c:ext>
              </c:extLst>
            </c:dLbl>
            <c:dLbl>
              <c:idx val="3"/>
              <c:layout>
                <c:manualLayout>
                  <c:x val="3.1807832422586411E-2"/>
                  <c:y val="-9.77517106549364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A0-4123-9B37-95AA62DE45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'FANG+'!$B$1:$E$1</c:f>
              <c:strCache>
                <c:ptCount val="4"/>
                <c:pt idx="0">
                  <c:v>YTD</c:v>
                </c:pt>
                <c:pt idx="1">
                  <c:v>6 months</c:v>
                </c:pt>
                <c:pt idx="2">
                  <c:v>1 year</c:v>
                </c:pt>
                <c:pt idx="3">
                  <c:v>Since inception (Feb2020)</c:v>
                </c:pt>
              </c:strCache>
            </c:strRef>
          </c:cat>
          <c:val>
            <c:numRef>
              <c:f>'FANG+'!$B$3:$E$3</c:f>
              <c:numCache>
                <c:formatCode>0.00%</c:formatCode>
                <c:ptCount val="4"/>
                <c:pt idx="0">
                  <c:v>2.5000000000000001E-2</c:v>
                </c:pt>
                <c:pt idx="1">
                  <c:v>0.28299999999999997</c:v>
                </c:pt>
                <c:pt idx="2">
                  <c:v>0.67800000000000005</c:v>
                </c:pt>
                <c:pt idx="3">
                  <c:v>0.73899999999999999</c:v>
                </c:pt>
              </c:numCache>
            </c:numRef>
          </c:val>
          <c:extLst>
            <c:ext xmlns:c16="http://schemas.microsoft.com/office/drawing/2014/chart" uri="{C3380CC4-5D6E-409C-BE32-E72D297353CC}">
              <c16:uniqueId val="{00000005-28A0-4123-9B37-95AA62DE4512}"/>
            </c:ext>
          </c:extLst>
        </c:ser>
        <c:ser>
          <c:idx val="2"/>
          <c:order val="2"/>
          <c:tx>
            <c:strRef>
              <c:f>'FANG+'!$A$4</c:f>
              <c:strCache>
                <c:ptCount val="1"/>
                <c:pt idx="0">
                  <c:v>S&amp;P 500 Index</c:v>
                </c:pt>
              </c:strCache>
            </c:strRef>
          </c:tx>
          <c:spPr>
            <a:solidFill>
              <a:srgbClr val="222853"/>
            </a:solidFill>
            <a:ln>
              <a:noFill/>
            </a:ln>
            <a:effectLst/>
          </c:spPr>
          <c:invertIfNegative val="0"/>
          <c:dLbls>
            <c:dLbl>
              <c:idx val="3"/>
              <c:layout>
                <c:manualLayout>
                  <c:x val="1.4458105646630236E-2"/>
                  <c:y val="-3.42130987292277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A0-4123-9B37-95AA62DE45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'FANG+'!$B$1:$E$1</c:f>
              <c:strCache>
                <c:ptCount val="4"/>
                <c:pt idx="0">
                  <c:v>YTD</c:v>
                </c:pt>
                <c:pt idx="1">
                  <c:v>6 months</c:v>
                </c:pt>
                <c:pt idx="2">
                  <c:v>1 year</c:v>
                </c:pt>
                <c:pt idx="3">
                  <c:v>Since inception (Feb2020)</c:v>
                </c:pt>
              </c:strCache>
            </c:strRef>
          </c:cat>
          <c:val>
            <c:numRef>
              <c:f>'FANG+'!$B$4:$E$4</c:f>
              <c:numCache>
                <c:formatCode>0.00%</c:formatCode>
                <c:ptCount val="4"/>
                <c:pt idx="0">
                  <c:v>-4.0000000000000001E-3</c:v>
                </c:pt>
                <c:pt idx="1">
                  <c:v>6.8000000000000005E-2</c:v>
                </c:pt>
                <c:pt idx="2">
                  <c:v>2.1999999999999999E-2</c:v>
                </c:pt>
                <c:pt idx="3">
                  <c:v>9.2999999999999999E-2</c:v>
                </c:pt>
              </c:numCache>
            </c:numRef>
          </c:val>
          <c:extLst>
            <c:ext xmlns:c16="http://schemas.microsoft.com/office/drawing/2014/chart" uri="{C3380CC4-5D6E-409C-BE32-E72D297353CC}">
              <c16:uniqueId val="{00000007-28A0-4123-9B37-95AA62DE4512}"/>
            </c:ext>
          </c:extLst>
        </c:ser>
        <c:dLbls>
          <c:dLblPos val="outEnd"/>
          <c:showLegendKey val="0"/>
          <c:showVal val="1"/>
          <c:showCatName val="0"/>
          <c:showSerName val="0"/>
          <c:showPercent val="0"/>
          <c:showBubbleSize val="0"/>
        </c:dLbls>
        <c:gapWidth val="219"/>
        <c:overlap val="-27"/>
        <c:axId val="758900152"/>
        <c:axId val="758903352"/>
      </c:barChart>
      <c:catAx>
        <c:axId val="758900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3352"/>
        <c:crosses val="autoZero"/>
        <c:auto val="1"/>
        <c:lblAlgn val="ctr"/>
        <c:lblOffset val="100"/>
        <c:noMultiLvlLbl val="0"/>
      </c:catAx>
      <c:valAx>
        <c:axId val="758903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 Stock'!$A$2</c:f>
              <c:strCache>
                <c:ptCount val="1"/>
                <c:pt idx="0">
                  <c:v>Vanguard Total Stock Market (31 Dec 2020)</c:v>
                </c:pt>
              </c:strCache>
            </c:strRef>
          </c:tx>
          <c:spPr>
            <a:solidFill>
              <a:srgbClr val="F056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Stock'!$B$1:$F$1</c:f>
              <c:strCache>
                <c:ptCount val="5"/>
                <c:pt idx="0">
                  <c:v>1 year</c:v>
                </c:pt>
                <c:pt idx="1">
                  <c:v>3 year</c:v>
                </c:pt>
                <c:pt idx="2">
                  <c:v>5 year</c:v>
                </c:pt>
                <c:pt idx="3">
                  <c:v>10 year</c:v>
                </c:pt>
                <c:pt idx="4">
                  <c:v>Since Inception (May 2001)</c:v>
                </c:pt>
              </c:strCache>
            </c:strRef>
          </c:cat>
          <c:val>
            <c:numRef>
              <c:f>'Total Stock'!$B$2:$F$2</c:f>
              <c:numCache>
                <c:formatCode>0.0%</c:formatCode>
                <c:ptCount val="5"/>
                <c:pt idx="0">
                  <c:v>0.2059</c:v>
                </c:pt>
                <c:pt idx="1">
                  <c:v>0.12379999999999999</c:v>
                </c:pt>
                <c:pt idx="2">
                  <c:v>0.16719999999999999</c:v>
                </c:pt>
                <c:pt idx="3">
                  <c:v>0.13489999999999999</c:v>
                </c:pt>
                <c:pt idx="4">
                  <c:v>8.1900000000000001E-2</c:v>
                </c:pt>
              </c:numCache>
            </c:numRef>
          </c:val>
          <c:extLst>
            <c:ext xmlns:c16="http://schemas.microsoft.com/office/drawing/2014/chart" uri="{C3380CC4-5D6E-409C-BE32-E72D297353CC}">
              <c16:uniqueId val="{00000000-48C5-4657-85E4-0784554CF273}"/>
            </c:ext>
          </c:extLst>
        </c:ser>
        <c:ser>
          <c:idx val="1"/>
          <c:order val="1"/>
          <c:tx>
            <c:strRef>
              <c:f>'Total Stock'!$A$3</c:f>
              <c:strCache>
                <c:ptCount val="1"/>
                <c:pt idx="0">
                  <c:v>Index</c:v>
                </c:pt>
              </c:strCache>
            </c:strRef>
          </c:tx>
          <c:spPr>
            <a:solidFill>
              <a:srgbClr val="91BC5E"/>
            </a:solidFill>
            <a:ln>
              <a:noFill/>
            </a:ln>
            <a:effectLst/>
          </c:spPr>
          <c:invertIfNegative val="0"/>
          <c:dLbls>
            <c:dLbl>
              <c:idx val="0"/>
              <c:layout>
                <c:manualLayout>
                  <c:x val="-2.6506220816697361E-17"/>
                  <c:y val="-3.42130987292277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C5-4657-85E4-0784554CF273}"/>
                </c:ext>
              </c:extLst>
            </c:dLbl>
            <c:dLbl>
              <c:idx val="1"/>
              <c:layout>
                <c:manualLayout>
                  <c:x val="0"/>
                  <c:y val="-5.37634408602150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C5-4657-85E4-0784554CF273}"/>
                </c:ext>
              </c:extLst>
            </c:dLbl>
            <c:dLbl>
              <c:idx val="2"/>
              <c:layout>
                <c:manualLayout>
                  <c:x val="5.7832422586520946E-3"/>
                  <c:y val="-6.84261974584555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C5-4657-85E4-0784554CF273}"/>
                </c:ext>
              </c:extLst>
            </c:dLbl>
            <c:dLbl>
              <c:idx val="3"/>
              <c:layout>
                <c:manualLayout>
                  <c:x val="-1.0602488326678944E-16"/>
                  <c:y val="-8.7976539589442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C5-4657-85E4-0784554CF273}"/>
                </c:ext>
              </c:extLst>
            </c:dLbl>
            <c:dLbl>
              <c:idx val="4"/>
              <c:layout>
                <c:manualLayout>
                  <c:x val="-1.0602488326678944E-16"/>
                  <c:y val="-4.88758553274682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C5-4657-85E4-0784554CF2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Stock'!$B$1:$F$1</c:f>
              <c:strCache>
                <c:ptCount val="5"/>
                <c:pt idx="0">
                  <c:v>1 year</c:v>
                </c:pt>
                <c:pt idx="1">
                  <c:v>3 year</c:v>
                </c:pt>
                <c:pt idx="2">
                  <c:v>5 year</c:v>
                </c:pt>
                <c:pt idx="3">
                  <c:v>10 year</c:v>
                </c:pt>
                <c:pt idx="4">
                  <c:v>Since Inception (May 2001)</c:v>
                </c:pt>
              </c:strCache>
            </c:strRef>
          </c:cat>
          <c:val>
            <c:numRef>
              <c:f>'Total Stock'!$B$3:$F$3</c:f>
              <c:numCache>
                <c:formatCode>0.0%</c:formatCode>
                <c:ptCount val="5"/>
                <c:pt idx="0">
                  <c:v>0.2069</c:v>
                </c:pt>
                <c:pt idx="1">
                  <c:v>0.1242</c:v>
                </c:pt>
                <c:pt idx="2">
                  <c:v>0.16719999999999999</c:v>
                </c:pt>
                <c:pt idx="3">
                  <c:v>0.1351</c:v>
                </c:pt>
                <c:pt idx="4">
                  <c:v>8.2100000000000006E-2</c:v>
                </c:pt>
              </c:numCache>
            </c:numRef>
          </c:val>
          <c:extLst>
            <c:ext xmlns:c16="http://schemas.microsoft.com/office/drawing/2014/chart" uri="{C3380CC4-5D6E-409C-BE32-E72D297353CC}">
              <c16:uniqueId val="{00000006-48C5-4657-85E4-0784554CF273}"/>
            </c:ext>
          </c:extLst>
        </c:ser>
        <c:dLbls>
          <c:dLblPos val="outEnd"/>
          <c:showLegendKey val="0"/>
          <c:showVal val="1"/>
          <c:showCatName val="0"/>
          <c:showSerName val="0"/>
          <c:showPercent val="0"/>
          <c:showBubbleSize val="0"/>
        </c:dLbls>
        <c:gapWidth val="219"/>
        <c:overlap val="-27"/>
        <c:axId val="758900152"/>
        <c:axId val="758903352"/>
      </c:barChart>
      <c:catAx>
        <c:axId val="7589001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3352"/>
        <c:crosses val="autoZero"/>
        <c:auto val="1"/>
        <c:lblAlgn val="ctr"/>
        <c:lblOffset val="100"/>
        <c:noMultiLvlLbl val="0"/>
      </c:catAx>
      <c:valAx>
        <c:axId val="758903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75890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'Economic Data'!$A$5</c:f>
              <c:strCache>
                <c:ptCount val="1"/>
                <c:pt idx="0">
                  <c:v>Construction expenditure</c:v>
                </c:pt>
              </c:strCache>
            </c:strRef>
          </c:tx>
          <c:spPr>
            <a:solidFill>
              <a:schemeClr val="accent1"/>
            </a:solidFill>
            <a:ln>
              <a:noFill/>
            </a:ln>
            <a:effectLst/>
          </c:spPr>
          <c:cat>
            <c:numRef>
              <c:f>'Economic Data'!$B$4:$K$4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'Economic Data'!$B$5:$K$5</c:f>
              <c:numCache>
                <c:formatCode>#,##0</c:formatCode>
                <c:ptCount val="10"/>
                <c:pt idx="0">
                  <c:v>114213</c:v>
                </c:pt>
                <c:pt idx="1">
                  <c:v>107492</c:v>
                </c:pt>
                <c:pt idx="2">
                  <c:v>136834</c:v>
                </c:pt>
                <c:pt idx="3">
                  <c:v>133770</c:v>
                </c:pt>
                <c:pt idx="4">
                  <c:v>130656</c:v>
                </c:pt>
                <c:pt idx="5">
                  <c:v>156755</c:v>
                </c:pt>
                <c:pt idx="6">
                  <c:v>193702</c:v>
                </c:pt>
                <c:pt idx="7">
                  <c:v>182005</c:v>
                </c:pt>
                <c:pt idx="8">
                  <c:v>161358</c:v>
                </c:pt>
                <c:pt idx="9">
                  <c:v>157642</c:v>
                </c:pt>
              </c:numCache>
            </c:numRef>
          </c:val>
          <c:extLst>
            <c:ext xmlns:c16="http://schemas.microsoft.com/office/drawing/2014/chart" uri="{C3380CC4-5D6E-409C-BE32-E72D297353CC}">
              <c16:uniqueId val="{00000000-9675-42D2-8A56-724FD73038A7}"/>
            </c:ext>
          </c:extLst>
        </c:ser>
        <c:ser>
          <c:idx val="1"/>
          <c:order val="1"/>
          <c:tx>
            <c:strRef>
              <c:f>'Economic Data'!$A$6</c:f>
              <c:strCache>
                <c:ptCount val="1"/>
                <c:pt idx="0">
                  <c:v>Total capital expenditure</c:v>
                </c:pt>
              </c:strCache>
            </c:strRef>
          </c:tx>
          <c:spPr>
            <a:solidFill>
              <a:schemeClr val="accent2"/>
            </a:solidFill>
            <a:ln>
              <a:noFill/>
            </a:ln>
            <a:effectLst/>
          </c:spPr>
          <c:cat>
            <c:numRef>
              <c:f>'Economic Data'!$B$4:$K$4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'Economic Data'!$B$6:$K$6</c:f>
              <c:numCache>
                <c:formatCode>#,##0</c:formatCode>
                <c:ptCount val="10"/>
                <c:pt idx="0">
                  <c:v>177093</c:v>
                </c:pt>
                <c:pt idx="1">
                  <c:v>169451</c:v>
                </c:pt>
                <c:pt idx="2">
                  <c:v>202841</c:v>
                </c:pt>
                <c:pt idx="3">
                  <c:v>212438</c:v>
                </c:pt>
                <c:pt idx="4">
                  <c:v>257955</c:v>
                </c:pt>
                <c:pt idx="5">
                  <c:v>271982</c:v>
                </c:pt>
                <c:pt idx="6">
                  <c:v>283276</c:v>
                </c:pt>
                <c:pt idx="7">
                  <c:v>271948</c:v>
                </c:pt>
                <c:pt idx="8">
                  <c:v>249621</c:v>
                </c:pt>
                <c:pt idx="9">
                  <c:v>230716</c:v>
                </c:pt>
              </c:numCache>
            </c:numRef>
          </c:val>
          <c:extLst>
            <c:ext xmlns:c16="http://schemas.microsoft.com/office/drawing/2014/chart" uri="{C3380CC4-5D6E-409C-BE32-E72D297353CC}">
              <c16:uniqueId val="{00000001-9675-42D2-8A56-724FD73038A7}"/>
            </c:ext>
          </c:extLst>
        </c:ser>
        <c:dLbls>
          <c:showLegendKey val="0"/>
          <c:showVal val="0"/>
          <c:showCatName val="0"/>
          <c:showSerName val="0"/>
          <c:showPercent val="0"/>
          <c:showBubbleSize val="0"/>
        </c:dLbls>
        <c:axId val="776679711"/>
        <c:axId val="776663903"/>
      </c:areaChart>
      <c:catAx>
        <c:axId val="7766797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76663903"/>
        <c:crosses val="autoZero"/>
        <c:auto val="1"/>
        <c:lblAlgn val="ctr"/>
        <c:lblOffset val="100"/>
        <c:noMultiLvlLbl val="0"/>
      </c:catAx>
      <c:valAx>
        <c:axId val="7766639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7667971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F41C0-0123-4F98-A2A5-772127C309E1}" type="datetimeFigureOut">
              <a:rPr lang="en-GB" smtClean="0"/>
              <a:t>10/03/2021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CAD3B-4360-4C42-B4D5-3E131BC05FF7}" type="slidenum">
              <a:rPr lang="en-GB" smtClean="0"/>
              <a:t>‹#›</a:t>
            </a:fld>
            <a:endParaRPr lang="en-GB"/>
          </a:p>
        </p:txBody>
      </p:sp>
    </p:spTree>
    <p:extLst>
      <p:ext uri="{BB962C8B-B14F-4D97-AF65-F5344CB8AC3E}">
        <p14:creationId xmlns:p14="http://schemas.microsoft.com/office/powerpoint/2010/main" val="250388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5"/>
          </p:nvPr>
        </p:nvSpPr>
        <p:spPr/>
        <p:txBody>
          <a:bodyPr/>
          <a:lstStyle/>
          <a:p>
            <a:fld id="{708CAD3B-4360-4C42-B4D5-3E131BC05FF7}" type="slidenum">
              <a:rPr lang="en-GB" smtClean="0"/>
              <a:t>1</a:t>
            </a:fld>
            <a:endParaRPr lang="en-GB"/>
          </a:p>
        </p:txBody>
      </p:sp>
    </p:spTree>
    <p:extLst>
      <p:ext uri="{BB962C8B-B14F-4D97-AF65-F5344CB8AC3E}">
        <p14:creationId xmlns:p14="http://schemas.microsoft.com/office/powerpoint/2010/main" val="1281336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With the rebound in the global GDP and overall positivity in the equities market, the largest global stocks are set to benefit </a:t>
            </a:r>
          </a:p>
          <a:p>
            <a:pPr marL="171439" lvl="0" indent="-171450">
              <a:buFont typeface="Arial" panose="020B0604020202020204" pitchFamily="34" charset="0"/>
              <a:buChar char="•"/>
            </a:pPr>
            <a:r>
              <a:rPr lang="en-ZA" sz="800" i="0" dirty="0"/>
              <a:t>These 2 funds, the FANG+ and Total Stock Market ETF, are a cost-effective way for an investor to invest in the largest companies in the world, mainly, Facebook, Amazon, Apple, Netflix and Alphabet (you would know it as Google)</a:t>
            </a:r>
          </a:p>
          <a:p>
            <a:pPr marL="171439" lvl="0" indent="-171450">
              <a:buFont typeface="Arial" panose="020B0604020202020204" pitchFamily="34" charset="0"/>
              <a:buChar char="•"/>
            </a:pPr>
            <a:r>
              <a:rPr lang="en-ZA" sz="800" i="0" dirty="0"/>
              <a:t>These are most popular and best-performing technology companies in the US, household brands that are used by consumers on a daily basis</a:t>
            </a:r>
          </a:p>
          <a:p>
            <a:pPr marL="171439" lvl="0" indent="-171450">
              <a:buFont typeface="Arial" panose="020B0604020202020204" pitchFamily="34" charset="0"/>
              <a:buChar char="•"/>
            </a:pPr>
            <a:r>
              <a:rPr lang="en-ZA" sz="800" i="0" dirty="0"/>
              <a:t>Currently, they make up an estimated 18% of the S&amp;P 500, which is significant because the S&amp;P500 is viewed as a proxy for the US market.</a:t>
            </a:r>
          </a:p>
          <a:p>
            <a:pPr marL="0" lvl="0" indent="0">
              <a:buFont typeface="Arial" panose="020B0604020202020204" pitchFamily="34" charset="0"/>
              <a:buNone/>
            </a:pPr>
            <a:endParaRPr lang="en-ZA" sz="800" i="0" dirty="0"/>
          </a:p>
          <a:p>
            <a:pPr marL="171439" lvl="0" indent="-171450">
              <a:buFont typeface="Arial" panose="020B0604020202020204" pitchFamily="34" charset="0"/>
              <a:buChar char="•"/>
            </a:pPr>
            <a:r>
              <a:rPr lang="en-ZA" sz="800" i="0" dirty="0"/>
              <a:t>The FANG+ ETF has closely tracked the New York Stock Exchange FANG+ Index, and significantly outperformed the S&amp;P 500 index</a:t>
            </a:r>
          </a:p>
          <a:p>
            <a:pPr marL="171439" lvl="0" indent="-171450">
              <a:buFont typeface="Arial" panose="020B0604020202020204" pitchFamily="34" charset="0"/>
              <a:buChar char="•"/>
            </a:pPr>
            <a:r>
              <a:rPr lang="en-ZA" sz="4800" dirty="0"/>
              <a:t>It has a total expense ratio of 0.35%.</a:t>
            </a:r>
          </a:p>
          <a:p>
            <a:pPr marL="171439" lvl="0" indent="-171450">
              <a:buFont typeface="Arial" panose="020B0604020202020204" pitchFamily="34" charset="0"/>
              <a:buChar char="•"/>
            </a:pPr>
            <a:r>
              <a:rPr lang="en-ZA" sz="4800" dirty="0"/>
              <a:t>The Total Stock Market ETF is cheap, with a total expense ratio of 0.03%. It is also diversified as it has holdings in other companies that are market leaders in their industries (such as Tesla, Johnson &amp; Johnson, Pfizer, Nike) to name a few</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3200" dirty="0"/>
          </a:p>
          <a:p>
            <a:pPr marL="285750" indent="-285750">
              <a:lnSpc>
                <a:spcPct val="107000"/>
              </a:lnSpc>
              <a:spcAft>
                <a:spcPts val="800"/>
              </a:spcAft>
              <a:buFont typeface="Arial" panose="020B0604020202020204" pitchFamily="34" charset="0"/>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Important to mention that the funds are only available on the Australian platform on </a:t>
            </a:r>
            <a:r>
              <a:rPr lang="en-ZA" sz="1800" dirty="0" err="1">
                <a:effectLst/>
                <a:latin typeface="Calibri" panose="020F0502020204030204" pitchFamily="34" charset="0"/>
                <a:ea typeface="Calibri" panose="020F0502020204030204" pitchFamily="34" charset="0"/>
                <a:cs typeface="Times New Roman" panose="02020603050405020304" pitchFamily="18" charset="0"/>
              </a:rPr>
              <a:t>EasyEquities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10</a:t>
            </a:fld>
            <a:endParaRPr lang="en-GB"/>
          </a:p>
        </p:txBody>
      </p:sp>
    </p:spTree>
    <p:extLst>
      <p:ext uri="{BB962C8B-B14F-4D97-AF65-F5344CB8AC3E}">
        <p14:creationId xmlns:p14="http://schemas.microsoft.com/office/powerpoint/2010/main" val="356179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ZA" sz="800" dirty="0"/>
              <a:t>To drive economic growth, government announced in October 2020 an economic recovery plan. A successful implementation of this would drive growth in the broad local equities market and so important to keep track of progress, although there is no specific ETF recommendation for this</a:t>
            </a:r>
          </a:p>
          <a:p>
            <a:pPr>
              <a:lnSpc>
                <a:spcPct val="110000"/>
              </a:lnSpc>
            </a:pPr>
            <a:r>
              <a:rPr lang="en-ZA" sz="800" dirty="0"/>
              <a:t>Some of the key focus areas of the plan include:</a:t>
            </a:r>
          </a:p>
          <a:p>
            <a:pPr>
              <a:lnSpc>
                <a:spcPct val="110000"/>
              </a:lnSpc>
              <a:buFont typeface="Wingdings" panose="05000000000000000000" pitchFamily="2" charset="2"/>
              <a:buChar char="Ø"/>
            </a:pPr>
            <a:r>
              <a:rPr lang="en-ZA" sz="800" dirty="0">
                <a:solidFill>
                  <a:schemeClr val="tx1"/>
                </a:solidFill>
              </a:rPr>
              <a:t>Infrastructure investment, including spectrum auction</a:t>
            </a:r>
          </a:p>
          <a:p>
            <a:pPr>
              <a:lnSpc>
                <a:spcPct val="110000"/>
              </a:lnSpc>
              <a:buFont typeface="Wingdings" panose="05000000000000000000" pitchFamily="2" charset="2"/>
              <a:buChar char="Ø"/>
            </a:pPr>
            <a:r>
              <a:rPr lang="en-ZA" sz="800" dirty="0">
                <a:solidFill>
                  <a:schemeClr val="tx1"/>
                </a:solidFill>
              </a:rPr>
              <a:t>Energy generation</a:t>
            </a:r>
          </a:p>
          <a:p>
            <a:pPr>
              <a:lnSpc>
                <a:spcPct val="110000"/>
              </a:lnSpc>
              <a:buFont typeface="Wingdings" panose="05000000000000000000" pitchFamily="2" charset="2"/>
              <a:buChar char="Ø"/>
            </a:pPr>
            <a:r>
              <a:rPr lang="en-ZA" sz="800" dirty="0">
                <a:solidFill>
                  <a:schemeClr val="tx1"/>
                </a:solidFill>
              </a:rPr>
              <a:t>Supporting the recovery of the tourism industry</a:t>
            </a:r>
          </a:p>
          <a:p>
            <a:pPr>
              <a:lnSpc>
                <a:spcPct val="110000"/>
              </a:lnSpc>
              <a:buFont typeface="Wingdings" panose="05000000000000000000" pitchFamily="2" charset="2"/>
              <a:buChar char="Ø"/>
            </a:pPr>
            <a:r>
              <a:rPr lang="en-ZA" sz="800" dirty="0">
                <a:solidFill>
                  <a:schemeClr val="tx1"/>
                </a:solidFill>
              </a:rPr>
              <a:t>Localisation</a:t>
            </a:r>
            <a:endParaRPr lang="en-ZA" sz="800" dirty="0"/>
          </a:p>
          <a:p>
            <a:pPr marL="171450" indent="-171450">
              <a:lnSpc>
                <a:spcPct val="110000"/>
              </a:lnSpc>
              <a:buFont typeface="Arial" panose="020B0604020202020204" pitchFamily="34" charset="0"/>
              <a:buChar char="•"/>
            </a:pPr>
            <a:r>
              <a:rPr lang="en-ZA" sz="800" dirty="0"/>
              <a:t>Government will implement various recovery plans through Operation </a:t>
            </a:r>
            <a:r>
              <a:rPr lang="en-ZA" sz="800" dirty="0" err="1"/>
              <a:t>Vulindlela</a:t>
            </a:r>
            <a:endParaRPr lang="en-ZA" sz="800" dirty="0"/>
          </a:p>
          <a:p>
            <a:pPr marL="171450" indent="-171450">
              <a:lnSpc>
                <a:spcPct val="110000"/>
              </a:lnSpc>
              <a:buFont typeface="Arial" panose="020B0604020202020204" pitchFamily="34" charset="0"/>
              <a:buChar char="•"/>
            </a:pPr>
            <a:r>
              <a:rPr lang="en-ZA" sz="800" dirty="0"/>
              <a:t>Operation </a:t>
            </a:r>
            <a:r>
              <a:rPr lang="en-ZA" sz="800" dirty="0" err="1"/>
              <a:t>Vulindlela</a:t>
            </a:r>
            <a:r>
              <a:rPr lang="en-ZA" sz="800" dirty="0"/>
              <a:t> is a joint initiative of the Presidency and the National Treasury with the purpose of accelerating the reforms determined by the President. </a:t>
            </a:r>
          </a:p>
          <a:p>
            <a:pPr marL="171450" indent="-171450">
              <a:lnSpc>
                <a:spcPct val="110000"/>
              </a:lnSpc>
              <a:buFont typeface="Arial" panose="020B0604020202020204" pitchFamily="34" charset="0"/>
              <a:buChar char="•"/>
            </a:pPr>
            <a:r>
              <a:rPr lang="en-ZA" sz="800" dirty="0"/>
              <a:t>It works to identify and remove blockages and provides support but does not itself implement the reforms – because that is done by government departments/SOEs etc.</a:t>
            </a:r>
          </a:p>
          <a:p>
            <a:pPr marL="171450" indent="-171450">
              <a:lnSpc>
                <a:spcPct val="110000"/>
              </a:lnSpc>
              <a:buFont typeface="Arial" panose="020B0604020202020204" pitchFamily="34" charset="0"/>
              <a:buChar char="•"/>
            </a:pPr>
            <a:r>
              <a:rPr lang="en-ZA" sz="800" dirty="0"/>
              <a:t>The initiative draws on additional expertise and capacity in the public and private sectors</a:t>
            </a:r>
          </a:p>
          <a:p>
            <a:pPr marL="0" lvl="0" indent="-11">
              <a:buNone/>
            </a:pPr>
            <a:r>
              <a:rPr lang="en-ZA" sz="800" i="0" dirty="0"/>
              <a:t>I will just touch on the first 3 key elements of the economic recovery plan</a:t>
            </a:r>
          </a:p>
        </p:txBody>
      </p:sp>
      <p:sp>
        <p:nvSpPr>
          <p:cNvPr id="4" name="Slide Number Placeholder 3"/>
          <p:cNvSpPr>
            <a:spLocks noGrp="1"/>
          </p:cNvSpPr>
          <p:nvPr>
            <p:ph type="sldNum" sz="quarter" idx="5"/>
          </p:nvPr>
        </p:nvSpPr>
        <p:spPr/>
        <p:txBody>
          <a:bodyPr/>
          <a:lstStyle/>
          <a:p>
            <a:fld id="{708CAD3B-4360-4C42-B4D5-3E131BC05FF7}" type="slidenum">
              <a:rPr lang="en-GB" smtClean="0"/>
              <a:t>11</a:t>
            </a:fld>
            <a:endParaRPr lang="en-GB"/>
          </a:p>
        </p:txBody>
      </p:sp>
    </p:spTree>
    <p:extLst>
      <p:ext uri="{BB962C8B-B14F-4D97-AF65-F5344CB8AC3E}">
        <p14:creationId xmlns:p14="http://schemas.microsoft.com/office/powerpoint/2010/main" val="3200162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Key part of Operation </a:t>
            </a:r>
            <a:r>
              <a:rPr lang="en-ZA" sz="800" i="0" dirty="0" err="1"/>
              <a:t>Vulindlela</a:t>
            </a:r>
            <a:r>
              <a:rPr lang="en-ZA" sz="800" i="0" dirty="0"/>
              <a:t> is the infrastructure drive to revive the construction sector, create jobs and drive the economic recovery</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a:solidFill>
                  <a:srgbClr val="F0552B"/>
                </a:solidFill>
                <a:latin typeface="Century Gothic" panose="020B0502020202020204" pitchFamily="34" charset="0"/>
              </a:rPr>
              <a:t>Low economic growth and increasing debt levels after the global financial crisis has led to difficulties in the construction sector</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rgbClr val="F0552B"/>
                </a:solidFill>
                <a:latin typeface="Century Gothic" panose="020B0502020202020204" pitchFamily="34" charset="0"/>
              </a:rPr>
              <a:t>The 2010 world cup somewhat revived the industry, but since then there has been little activity in the industry</a:t>
            </a:r>
            <a:endParaRPr lang="en-ZA" sz="1050" dirty="0">
              <a:solidFill>
                <a:srgbClr val="F0552B"/>
              </a:solidFill>
              <a:latin typeface="Century Gothic" panose="020B0502020202020204" pitchFamily="34" charset="0"/>
            </a:endParaRP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solidFill>
                  <a:srgbClr val="F0552B"/>
                </a:solidFill>
                <a:latin typeface="Century Gothic" panose="020B0502020202020204" pitchFamily="34" charset="0"/>
              </a:rPr>
              <a:t>Gross fixed capital formation has been flat, down by a compounded annual rate of 1.2% in 2019, since the 10-year peak of R635bn in 2015</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srgbClr val="F0552B"/>
                </a:solidFill>
                <a:latin typeface="Century Gothic" panose="020B0502020202020204" pitchFamily="34" charset="0"/>
              </a:rPr>
              <a:t>The total capital expenditure by government reduced, especially in the new construction category</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solidFill>
                  <a:srgbClr val="F0552B"/>
                </a:solidFill>
                <a:latin typeface="Century Gothic" panose="020B0502020202020204" pitchFamily="34" charset="0"/>
              </a:rPr>
              <a:t>Government’s spending on new construction declined by 6.6% from R194bn in 2016 to R158bn in 2019</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solidFill>
                  <a:srgbClr val="F0552B"/>
                </a:solidFill>
                <a:latin typeface="Century Gothic" panose="020B0502020202020204" pitchFamily="34" charset="0"/>
              </a:rPr>
              <a:t>This has led to some construction firms filing for business rescue</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solidFill>
                  <a:srgbClr val="F0552B"/>
                </a:solidFill>
                <a:latin typeface="Century Gothic" panose="020B0502020202020204" pitchFamily="34" charset="0"/>
              </a:rPr>
              <a:t>Government has set aside </a:t>
            </a:r>
            <a:r>
              <a:rPr lang="en-GB" sz="4400" dirty="0">
                <a:solidFill>
                  <a:srgbClr val="F0552B"/>
                </a:solidFill>
                <a:latin typeface="Century Gothic" panose="020B0502020202020204" pitchFamily="34" charset="0"/>
              </a:rPr>
              <a:t>R100bn for the infrastructure fund to finance blended infrastructure projects over the next 10 years, and attract private-sector investment for infrastructure projects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400" dirty="0">
                <a:solidFill>
                  <a:srgbClr val="FF0000"/>
                </a:solidFill>
                <a:highlight>
                  <a:srgbClr val="FF0000"/>
                </a:highlight>
                <a:latin typeface="Century Gothic" panose="020B0502020202020204" pitchFamily="34" charset="0"/>
              </a:rPr>
              <a:t>Some contracts have already been awarded to build: </a:t>
            </a:r>
            <a:r>
              <a:rPr lang="en-GB" sz="4400" dirty="0" err="1">
                <a:solidFill>
                  <a:srgbClr val="FF0000"/>
                </a:solidFill>
                <a:highlight>
                  <a:srgbClr val="FF0000"/>
                </a:highlight>
                <a:latin typeface="Century Gothic" panose="020B0502020202020204" pitchFamily="34" charset="0"/>
              </a:rPr>
              <a:t>Raubex</a:t>
            </a:r>
            <a:r>
              <a:rPr lang="en-GB" sz="4400" dirty="0">
                <a:solidFill>
                  <a:srgbClr val="FF0000"/>
                </a:solidFill>
                <a:highlight>
                  <a:srgbClr val="FF0000"/>
                </a:highlight>
                <a:latin typeface="Century Gothic" panose="020B0502020202020204" pitchFamily="34" charset="0"/>
              </a:rPr>
              <a:t> received two contracts from SANRAL</a:t>
            </a:r>
          </a:p>
          <a:p>
            <a:pPr marL="571500" marR="0" lvl="0" indent="-571500" algn="l" defTabSz="914377"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GB" sz="4400" dirty="0">
                <a:solidFill>
                  <a:srgbClr val="FF0000"/>
                </a:solidFill>
                <a:highlight>
                  <a:srgbClr val="FF0000"/>
                </a:highlight>
                <a:latin typeface="Century Gothic" panose="020B0502020202020204" pitchFamily="34" charset="0"/>
              </a:rPr>
              <a:t>One for R1.43bn for upgrading N2 from Kwamashu to Umdloti River Bridge</a:t>
            </a:r>
          </a:p>
          <a:p>
            <a:pPr marL="571500" marR="0" lvl="0" indent="-571500" algn="l" defTabSz="914377"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GB" sz="4400" dirty="0">
                <a:solidFill>
                  <a:srgbClr val="FF0000"/>
                </a:solidFill>
                <a:highlight>
                  <a:srgbClr val="FF0000"/>
                </a:highlight>
                <a:latin typeface="Century Gothic" panose="020B0502020202020204" pitchFamily="34" charset="0"/>
              </a:rPr>
              <a:t>Another for R1.44bn for upgrading N3</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a:solidFill>
                <a:srgbClr val="F0552B"/>
              </a:solidFill>
              <a:latin typeface="Century Gothic" panose="020B0502020202020204" pitchFamily="34" charset="0"/>
            </a:endParaRP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400" dirty="0">
              <a:solidFill>
                <a:srgbClr val="F0552B"/>
              </a:solidFill>
              <a:latin typeface="Century Gothic" panose="020B0502020202020204" pitchFamily="34" charset="0"/>
            </a:endParaRP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50" dirty="0">
              <a:solidFill>
                <a:srgbClr val="F0552B"/>
              </a:solidFill>
              <a:latin typeface="Century Gothic" panose="020B0502020202020204" pitchFamily="34" charset="0"/>
            </a:endParaRPr>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12</a:t>
            </a:fld>
            <a:endParaRPr lang="en-GB"/>
          </a:p>
        </p:txBody>
      </p:sp>
    </p:spTree>
    <p:extLst>
      <p:ext uri="{BB962C8B-B14F-4D97-AF65-F5344CB8AC3E}">
        <p14:creationId xmlns:p14="http://schemas.microsoft.com/office/powerpoint/2010/main" val="52645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94" indent="-228594" defTabSz="914377">
              <a:lnSpc>
                <a:spcPct val="90000"/>
              </a:lnSpc>
              <a:spcBef>
                <a:spcPts val="1000"/>
              </a:spcBef>
              <a:buFont typeface="Arial" panose="020B0604020202020204" pitchFamily="34" charset="0"/>
              <a:buChar char="•"/>
            </a:pPr>
            <a:r>
              <a:rPr lang="en-GB" sz="2000" dirty="0">
                <a:solidFill>
                  <a:srgbClr val="F0552B"/>
                </a:solidFill>
                <a:latin typeface="Century Gothic" panose="020B0502020202020204" pitchFamily="34" charset="0"/>
              </a:rPr>
              <a:t>The key risk here is the potential lack of capacity in the sector to roll out these infrastructure projects</a:t>
            </a:r>
          </a:p>
          <a:p>
            <a:pPr marL="228594" indent="-228594" defTabSz="914377">
              <a:lnSpc>
                <a:spcPct val="90000"/>
              </a:lnSpc>
              <a:spcBef>
                <a:spcPts val="1000"/>
              </a:spcBef>
              <a:buFont typeface="Arial" panose="020B0604020202020204" pitchFamily="34" charset="0"/>
              <a:buChar char="•"/>
            </a:pPr>
            <a:r>
              <a:rPr lang="en-GB" sz="2000" dirty="0">
                <a:solidFill>
                  <a:srgbClr val="F0552B"/>
                </a:solidFill>
                <a:latin typeface="Century Gothic" panose="020B0502020202020204" pitchFamily="34" charset="0"/>
              </a:rPr>
              <a:t>Encouraging is the fact that SA has a strong framework that allows for infrastructure investment in public-private partnerships (PPPs), although the number of PPPs for infrastructure has declined </a:t>
            </a:r>
          </a:p>
          <a:p>
            <a:pPr marL="228594" indent="-228594" defTabSz="914377">
              <a:lnSpc>
                <a:spcPct val="90000"/>
              </a:lnSpc>
              <a:spcBef>
                <a:spcPts val="1000"/>
              </a:spcBef>
              <a:buFont typeface="Arial" panose="020B0604020202020204" pitchFamily="34" charset="0"/>
              <a:buChar char="•"/>
            </a:pPr>
            <a:r>
              <a:rPr lang="en-GB" sz="2000" dirty="0">
                <a:solidFill>
                  <a:srgbClr val="F0552B"/>
                </a:solidFill>
                <a:latin typeface="Century Gothic" panose="020B0502020202020204" pitchFamily="34" charset="0"/>
              </a:rPr>
              <a:t>One indication of the decline is that no new PPPs have been registered in the National Treasury framework since 2017</a:t>
            </a:r>
          </a:p>
          <a:p>
            <a:pPr marL="228594" indent="-228594" defTabSz="914377">
              <a:lnSpc>
                <a:spcPct val="90000"/>
              </a:lnSpc>
              <a:spcBef>
                <a:spcPts val="1000"/>
              </a:spcBef>
              <a:buFont typeface="Arial" panose="020B0604020202020204" pitchFamily="34" charset="0"/>
              <a:buChar char="•"/>
            </a:pPr>
            <a:r>
              <a:rPr lang="en-GB" sz="2000" dirty="0">
                <a:solidFill>
                  <a:srgbClr val="F0552B"/>
                </a:solidFill>
                <a:latin typeface="Century Gothic" panose="020B0502020202020204" pitchFamily="34" charset="0"/>
              </a:rPr>
              <a:t>Some of the catalysts needed for ideal investment conditions for infrastructure spending include: </a:t>
            </a:r>
          </a:p>
          <a:p>
            <a:pPr marL="285750" indent="-285750" algn="l" rtl="0" fontAlgn="base">
              <a:buFont typeface="Wingdings" panose="05000000000000000000" pitchFamily="2" charset="2"/>
              <a:buChar char="Ø"/>
            </a:pPr>
            <a:r>
              <a:rPr lang="en-GB" sz="2000" dirty="0">
                <a:latin typeface="Century Gothic" panose="020B0502020202020204" pitchFamily="34" charset="0"/>
              </a:rPr>
              <a:t>Policy clarity and certainty to boost business confidence and to reduce the trust deficit between public and private sector </a:t>
            </a:r>
          </a:p>
          <a:p>
            <a:pPr marL="285750" indent="-285750" algn="l" rtl="0" fontAlgn="base">
              <a:buFont typeface="Wingdings" panose="05000000000000000000" pitchFamily="2" charset="2"/>
              <a:buChar char="Ø"/>
            </a:pPr>
            <a:r>
              <a:rPr lang="en-GB" sz="2000" dirty="0">
                <a:latin typeface="Century Gothic" panose="020B0502020202020204" pitchFamily="34" charset="0"/>
              </a:rPr>
              <a:t>Adequate human and financial resources in government to administer project processes </a:t>
            </a:r>
          </a:p>
          <a:p>
            <a:pPr marL="285750" indent="-285750" algn="l" rtl="0" fontAlgn="base">
              <a:buFont typeface="Wingdings" panose="05000000000000000000" pitchFamily="2" charset="2"/>
              <a:buChar char="Ø"/>
            </a:pPr>
            <a:r>
              <a:rPr lang="en-GB" sz="2000" dirty="0">
                <a:latin typeface="Century Gothic" panose="020B0502020202020204" pitchFamily="34" charset="0"/>
              </a:rPr>
              <a:t>A clear framework that can be used to determine the appropriate approach for each project </a:t>
            </a:r>
          </a:p>
          <a:p>
            <a:pPr marL="0" indent="0" algn="l" rtl="0" fontAlgn="base">
              <a:buFont typeface="Wingdings" panose="05000000000000000000" pitchFamily="2" charset="2"/>
              <a:buNone/>
            </a:pPr>
            <a:endParaRPr lang="en-GB" sz="2000" dirty="0">
              <a:latin typeface="Century Gothic" panose="020B0502020202020204" pitchFamily="34" charset="0"/>
            </a:endParaRPr>
          </a:p>
          <a:p>
            <a:pPr marL="0" indent="0" algn="l" rtl="0" fontAlgn="base">
              <a:buFont typeface="Wingdings" panose="05000000000000000000" pitchFamily="2" charset="2"/>
              <a:buNone/>
            </a:pPr>
            <a:r>
              <a:rPr lang="en-GB" sz="2000" dirty="0">
                <a:latin typeface="Century Gothic" panose="020B0502020202020204" pitchFamily="34" charset="0"/>
              </a:rPr>
              <a:t>My colleague has a nice detailed report on the construction sector, which sets out our views on whether the local industry has the capacity to meet the infrastructure pipeline – check it out on </a:t>
            </a:r>
            <a:r>
              <a:rPr lang="en-GB" sz="2000" dirty="0" err="1">
                <a:latin typeface="Century Gothic" panose="020B0502020202020204" pitchFamily="34" charset="0"/>
              </a:rPr>
              <a:t>Intellidex’s</a:t>
            </a:r>
            <a:r>
              <a:rPr lang="en-GB" sz="2000" dirty="0">
                <a:latin typeface="Century Gothic" panose="020B0502020202020204" pitchFamily="34" charset="0"/>
              </a:rPr>
              <a:t> LinkedIn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a:solidFill>
                <a:srgbClr val="F0552B"/>
              </a:solidFill>
              <a:latin typeface="Century Gothic" panose="020B0502020202020204" pitchFamily="34" charset="0"/>
            </a:endParaRP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050" dirty="0">
              <a:solidFill>
                <a:srgbClr val="F0552B"/>
              </a:solidFill>
              <a:latin typeface="Century Gothic" panose="020B0502020202020204" pitchFamily="34" charset="0"/>
            </a:endParaRPr>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13</a:t>
            </a:fld>
            <a:endParaRPr lang="en-GB"/>
          </a:p>
        </p:txBody>
      </p:sp>
    </p:spTree>
    <p:extLst>
      <p:ext uri="{BB962C8B-B14F-4D97-AF65-F5344CB8AC3E}">
        <p14:creationId xmlns:p14="http://schemas.microsoft.com/office/powerpoint/2010/main" val="124597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Tired of high data costs – this is for you</a:t>
            </a:r>
          </a:p>
          <a:p>
            <a:pPr marL="171439" lvl="0" indent="-171450">
              <a:buFont typeface="Arial" panose="020B0604020202020204" pitchFamily="34" charset="0"/>
              <a:buChar char="•"/>
            </a:pPr>
            <a:r>
              <a:rPr lang="en-ZA" sz="800" i="0" dirty="0"/>
              <a:t>Another key element of recovery plan is the auctioning of spectrum – which will benefit the telecommunications and technology companies </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rgbClr val="F0552B"/>
                </a:solidFill>
                <a:latin typeface="Century Gothic" panose="020B0502020202020204" pitchFamily="34" charset="0"/>
              </a:rPr>
              <a:t>The Competition Commission’s 2019 Final Data Market Inquiry confirmed the long-standing concern among South African consumers that data costs were exorbitant. </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rgbClr val="F0552B"/>
                </a:solidFill>
                <a:latin typeface="Century Gothic" panose="020B0502020202020204" pitchFamily="34" charset="0"/>
              </a:rPr>
              <a:t>Both mobile network operators and the commission agree that the under-allocation of spectrum by government is the main contributor</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a:solidFill>
                  <a:srgbClr val="F0552B"/>
                </a:solidFill>
                <a:latin typeface="Century Gothic" panose="020B0502020202020204" pitchFamily="34" charset="0"/>
              </a:rPr>
              <a:t>The scarcity of spectrum is because of growth in traffic volumes on mobile networks because of the increased use of streaming, video conferencing and social media</a:t>
            </a:r>
            <a:endParaRPr lang="en-GB" sz="1050" dirty="0">
              <a:solidFill>
                <a:srgbClr val="F0552B"/>
              </a:solidFill>
              <a:latin typeface="Century Gothic" panose="020B0502020202020204" pitchFamily="34" charset="0"/>
            </a:endParaRP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dirty="0">
                <a:solidFill>
                  <a:srgbClr val="F0552B"/>
                </a:solidFill>
                <a:latin typeface="Century Gothic" panose="020B0502020202020204" pitchFamily="34" charset="0"/>
              </a:rPr>
              <a:t>The numerous delays in spectrum allocation has increased the cost for mobile network operators to deploy communication services. </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050" dirty="0">
                <a:solidFill>
                  <a:srgbClr val="F0552B"/>
                </a:solidFill>
                <a:latin typeface="Century Gothic" panose="020B0502020202020204" pitchFamily="34" charset="0"/>
              </a:rPr>
              <a:t>The licensing of the spectrum will achieve the following:</a:t>
            </a:r>
          </a:p>
          <a:p>
            <a:pPr marL="285750" indent="-285750">
              <a:buFont typeface="Wingdings" panose="05000000000000000000" pitchFamily="2" charset="2"/>
              <a:buChar char="Ø"/>
            </a:pPr>
            <a:r>
              <a:rPr lang="en-ZA" sz="1050" dirty="0">
                <a:solidFill>
                  <a:srgbClr val="F0552B"/>
                </a:solidFill>
                <a:latin typeface="Century Gothic" panose="020B0502020202020204" pitchFamily="34" charset="0"/>
              </a:rPr>
              <a:t>Remedy high data costs</a:t>
            </a:r>
          </a:p>
          <a:p>
            <a:pPr marL="285750" indent="-285750">
              <a:buFont typeface="Wingdings" panose="05000000000000000000" pitchFamily="2" charset="2"/>
              <a:buChar char="Ø"/>
            </a:pPr>
            <a:r>
              <a:rPr lang="en-ZA" sz="1050" dirty="0">
                <a:solidFill>
                  <a:srgbClr val="F0552B"/>
                </a:solidFill>
                <a:latin typeface="Century Gothic" panose="020B0502020202020204" pitchFamily="34" charset="0"/>
              </a:rPr>
              <a:t>Enable greater access to rural areas for communication</a:t>
            </a:r>
          </a:p>
          <a:p>
            <a:pPr marL="285750" indent="-285750">
              <a:buFont typeface="Wingdings" panose="05000000000000000000" pitchFamily="2" charset="2"/>
              <a:buChar char="Ø"/>
            </a:pPr>
            <a:r>
              <a:rPr lang="en-ZA" sz="1050" dirty="0">
                <a:solidFill>
                  <a:srgbClr val="F0552B"/>
                </a:solidFill>
                <a:latin typeface="Century Gothic" panose="020B0502020202020204" pitchFamily="34" charset="0"/>
              </a:rPr>
              <a:t>Reduce barriers to entry in the ICT sector</a:t>
            </a:r>
          </a:p>
          <a:p>
            <a:pPr marL="285750" indent="-285750">
              <a:buFont typeface="Wingdings" panose="05000000000000000000" pitchFamily="2" charset="2"/>
              <a:buChar char="Ø"/>
            </a:pPr>
            <a:r>
              <a:rPr lang="en-ZA" sz="1050" dirty="0">
                <a:solidFill>
                  <a:srgbClr val="F0552B"/>
                </a:solidFill>
                <a:latin typeface="Century Gothic" panose="020B0502020202020204" pitchFamily="34" charset="0"/>
              </a:rPr>
              <a:t>Improve ease of doing business in South Africa</a:t>
            </a:r>
          </a:p>
          <a:p>
            <a:pPr marL="285750" indent="-285750">
              <a:buFont typeface="Wingdings" panose="05000000000000000000" pitchFamily="2" charset="2"/>
              <a:buChar char="Ø"/>
            </a:pPr>
            <a:r>
              <a:rPr lang="en-ZA" sz="1050" dirty="0">
                <a:solidFill>
                  <a:srgbClr val="F0552B"/>
                </a:solidFill>
                <a:latin typeface="Century Gothic" panose="020B0502020202020204" pitchFamily="34" charset="0"/>
              </a:rPr>
              <a:t>Improve South Africa’s global competitive rankings</a:t>
            </a:r>
          </a:p>
          <a:p>
            <a:pPr marL="285750" indent="-285750">
              <a:buFont typeface="Wingdings" panose="05000000000000000000" pitchFamily="2" charset="2"/>
              <a:buChar char="Ø"/>
            </a:pPr>
            <a:r>
              <a:rPr lang="en-ZA" sz="1050" dirty="0">
                <a:solidFill>
                  <a:srgbClr val="F0552B"/>
                </a:solidFill>
                <a:latin typeface="Century Gothic" panose="020B0502020202020204" pitchFamily="34" charset="0"/>
              </a:rPr>
              <a:t>Accelerate technology and 5G deployment – simulate innovation</a:t>
            </a:r>
          </a:p>
          <a:p>
            <a:pPr marL="171450" indent="-171450">
              <a:buFont typeface="Arial" panose="020B0604020202020204" pitchFamily="34" charset="0"/>
              <a:buChar char="•"/>
            </a:pPr>
            <a:r>
              <a:rPr lang="en-ZA" sz="1050" dirty="0">
                <a:solidFill>
                  <a:srgbClr val="F0552B"/>
                </a:solidFill>
                <a:latin typeface="Century Gothic" panose="020B0502020202020204" pitchFamily="34" charset="0"/>
              </a:rPr>
              <a:t>Current delays to this include court cases around the auction process- one between ICASA and MTN, and the other between ICASA and Telkom as well as </a:t>
            </a:r>
            <a:r>
              <a:rPr lang="en-ZA" sz="1050" dirty="0" err="1">
                <a:solidFill>
                  <a:srgbClr val="F0552B"/>
                </a:solidFill>
                <a:latin typeface="Century Gothic" panose="020B0502020202020204" pitchFamily="34" charset="0"/>
              </a:rPr>
              <a:t>etv</a:t>
            </a:r>
            <a:endParaRPr lang="en-ZA" sz="1050" dirty="0">
              <a:solidFill>
                <a:srgbClr val="F0552B"/>
              </a:solidFill>
              <a:latin typeface="Century Gothic" panose="020B0502020202020204" pitchFamily="34" charset="0"/>
            </a:endParaRPr>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14</a:t>
            </a:fld>
            <a:endParaRPr lang="en-GB"/>
          </a:p>
        </p:txBody>
      </p:sp>
    </p:spTree>
    <p:extLst>
      <p:ext uri="{BB962C8B-B14F-4D97-AF65-F5344CB8AC3E}">
        <p14:creationId xmlns:p14="http://schemas.microsoft.com/office/powerpoint/2010/main" val="1057729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Lastly, we look at increasing energy supply</a:t>
            </a:r>
          </a:p>
          <a:p>
            <a:pPr marL="171439" lvl="0" indent="-171450">
              <a:buFont typeface="Arial" panose="020B0604020202020204" pitchFamily="34" charset="0"/>
              <a:buChar char="•"/>
            </a:pPr>
            <a:r>
              <a:rPr lang="en-ZA" sz="800" i="0" dirty="0"/>
              <a:t>This is important for me and you because, I don’t know about you but I am tired of load shedding</a:t>
            </a:r>
          </a:p>
          <a:p>
            <a:pPr marL="171439" lvl="0" indent="-171450">
              <a:buFont typeface="Arial" panose="020B0604020202020204" pitchFamily="34" charset="0"/>
              <a:buChar char="•"/>
            </a:pPr>
            <a:r>
              <a:rPr lang="en-ZA" sz="800" i="0" dirty="0">
                <a:solidFill>
                  <a:srgbClr val="F0552B"/>
                </a:solidFill>
                <a:latin typeface="Century Gothic" panose="020B0502020202020204" pitchFamily="34" charset="0"/>
              </a:rPr>
              <a:t>Even with the reduced economic activity during lockdown - since businesses that consume high percentage of electricity were not operating – Eskom was unable to meet demand</a:t>
            </a:r>
          </a:p>
          <a:p>
            <a:pPr marL="171439" lvl="0" indent="-171450">
              <a:buFont typeface="Arial" panose="020B0604020202020204" pitchFamily="34" charset="0"/>
              <a:buChar char="•"/>
            </a:pPr>
            <a:r>
              <a:rPr lang="en-ZA" sz="800" i="0" dirty="0">
                <a:solidFill>
                  <a:srgbClr val="F0552B"/>
                </a:solidFill>
                <a:latin typeface="Century Gothic" panose="020B0502020202020204" pitchFamily="34" charset="0"/>
              </a:rPr>
              <a:t>In 2020, load shedding reached its highest levels since 2015 (cumulative 52 days of power cuts vs 103 days in 2015)</a:t>
            </a:r>
          </a:p>
          <a:p>
            <a:pPr marL="171439" lvl="0" indent="-171450">
              <a:buFont typeface="Arial" panose="020B0604020202020204" pitchFamily="34" charset="0"/>
              <a:buChar char="•"/>
            </a:pPr>
            <a:r>
              <a:rPr lang="en-ZA" sz="800" i="0" kern="1200" dirty="0">
                <a:solidFill>
                  <a:srgbClr val="F0552B"/>
                </a:solidFill>
                <a:latin typeface="Century Gothic" panose="020B0502020202020204" pitchFamily="34" charset="0"/>
                <a:ea typeface="+mn-ea"/>
                <a:cs typeface="+mn-cs"/>
              </a:rPr>
              <a:t>As you can see in the graph, the </a:t>
            </a:r>
            <a:r>
              <a:rPr lang="en-GB" sz="800" i="0" kern="1200" dirty="0">
                <a:solidFill>
                  <a:srgbClr val="F0552B"/>
                </a:solidFill>
                <a:latin typeface="Century Gothic" panose="020B0502020202020204" pitchFamily="34" charset="0"/>
                <a:ea typeface="+mn-ea"/>
                <a:cs typeface="+mn-cs"/>
              </a:rPr>
              <a:t>electricity availability factor (EAF), which measures plant availability, mostly remained below 2019 levels to average, reflecting a deterioration in plant performance</a:t>
            </a:r>
          </a:p>
          <a:p>
            <a:pPr marL="171439" lvl="0" indent="-171450">
              <a:buFont typeface="Arial" panose="020B0604020202020204" pitchFamily="34" charset="0"/>
              <a:buChar char="•"/>
            </a:pPr>
            <a:r>
              <a:rPr lang="en-GB" sz="800" i="0" kern="1200" dirty="0">
                <a:solidFill>
                  <a:srgbClr val="F0552B"/>
                </a:solidFill>
                <a:latin typeface="Century Gothic" panose="020B0502020202020204" pitchFamily="34" charset="0"/>
                <a:ea typeface="+mn-ea"/>
                <a:cs typeface="+mn-cs"/>
              </a:rPr>
              <a:t>Unreliable electricity supply is a constraint to economic recovery (many sectors like mining suffer due to disruptions in electricity)</a:t>
            </a:r>
          </a:p>
          <a:p>
            <a:pPr marL="171439" lvl="0" indent="-171450">
              <a:buFont typeface="Arial" panose="020B0604020202020204" pitchFamily="34" charset="0"/>
              <a:buChar char="•"/>
            </a:pPr>
            <a:r>
              <a:rPr lang="en-GB" sz="800" i="0" kern="1200" dirty="0">
                <a:solidFill>
                  <a:srgbClr val="F0552B"/>
                </a:solidFill>
                <a:latin typeface="Century Gothic" panose="020B0502020202020204" pitchFamily="34" charset="0"/>
                <a:ea typeface="+mn-ea"/>
                <a:cs typeface="+mn-cs"/>
              </a:rPr>
              <a:t>Operation </a:t>
            </a:r>
            <a:r>
              <a:rPr lang="en-GB" sz="800" i="0" kern="1200" dirty="0" err="1">
                <a:solidFill>
                  <a:srgbClr val="F0552B"/>
                </a:solidFill>
                <a:latin typeface="Century Gothic" panose="020B0502020202020204" pitchFamily="34" charset="0"/>
                <a:ea typeface="+mn-ea"/>
                <a:cs typeface="+mn-cs"/>
              </a:rPr>
              <a:t>Vulindlela</a:t>
            </a:r>
            <a:r>
              <a:rPr lang="en-GB" sz="800" i="0" kern="1200" dirty="0">
                <a:solidFill>
                  <a:srgbClr val="F0552B"/>
                </a:solidFill>
                <a:latin typeface="Century Gothic" panose="020B0502020202020204" pitchFamily="34" charset="0"/>
                <a:ea typeface="+mn-ea"/>
                <a:cs typeface="+mn-cs"/>
              </a:rPr>
              <a:t> aims to accelerate these interventions:</a:t>
            </a:r>
          </a:p>
          <a:p>
            <a:pPr marL="171450" lvl="0" indent="-171450">
              <a:buFont typeface="Wingdings" panose="05000000000000000000" pitchFamily="2" charset="2"/>
              <a:buChar char="Ø"/>
            </a:pPr>
            <a:r>
              <a:rPr lang="en-GB" sz="1800" b="0" i="0" u="none" strike="noStrike" baseline="0" dirty="0">
                <a:latin typeface="Calibri" panose="020F0502020204030204" pitchFamily="34" charset="0"/>
              </a:rPr>
              <a:t>Reducing the administrative burden for generation projects under 50 megawatts</a:t>
            </a:r>
            <a:endParaRPr lang="en-GB" sz="800" b="0" i="0" u="none" strike="noStrike" kern="1200" baseline="0" dirty="0">
              <a:solidFill>
                <a:srgbClr val="F0552B"/>
              </a:solidFill>
              <a:latin typeface="Century Gothic" panose="020B0502020202020204" pitchFamily="34" charset="0"/>
              <a:ea typeface="+mn-ea"/>
              <a:cs typeface="+mn-cs"/>
            </a:endParaRPr>
          </a:p>
          <a:p>
            <a:pPr marL="171450" lvl="0" indent="-171450">
              <a:buFont typeface="Wingdings" panose="05000000000000000000" pitchFamily="2" charset="2"/>
              <a:buChar char="Ø"/>
            </a:pPr>
            <a:r>
              <a:rPr lang="en-GB" sz="1800" b="0" i="0" u="none" strike="noStrike" baseline="0" dirty="0">
                <a:latin typeface="Calibri" panose="020F0502020204030204" pitchFamily="34" charset="0"/>
              </a:rPr>
              <a:t>Fast-tracking the procurement of additional electricity in line with the Integrated Resource Plan 2019</a:t>
            </a:r>
          </a:p>
          <a:p>
            <a:pPr marL="171450" lvl="0" indent="-171450">
              <a:buFont typeface="Wingdings" panose="05000000000000000000" pitchFamily="2" charset="2"/>
              <a:buChar char="Ø"/>
            </a:pPr>
            <a:r>
              <a:rPr lang="en-GB" sz="1800" b="0" i="0" u="none" strike="noStrike" baseline="0" dirty="0">
                <a:latin typeface="Calibri" panose="020F0502020204030204" pitchFamily="34" charset="0"/>
              </a:rPr>
              <a:t>Improving municipal distribution infrastructure through private-sector investment</a:t>
            </a:r>
          </a:p>
          <a:p>
            <a:pPr marL="171450" lvl="0" indent="-171450">
              <a:buFont typeface="Wingdings" panose="05000000000000000000" pitchFamily="2" charset="2"/>
              <a:buChar char="Ø"/>
            </a:pPr>
            <a:r>
              <a:rPr lang="en-GB" sz="1800" b="0" i="0" u="none" strike="noStrike" baseline="0" dirty="0">
                <a:latin typeface="Calibri" panose="020F0502020204030204" pitchFamily="34" charset="0"/>
              </a:rPr>
              <a:t>And implementing a national programme to support electricity planning and procurement</a:t>
            </a:r>
            <a:endParaRPr lang="en-ZA" sz="800" i="0" kern="1200" dirty="0">
              <a:solidFill>
                <a:srgbClr val="F0552B"/>
              </a:solidFill>
              <a:latin typeface="Century Gothic" panose="020B0502020202020204" pitchFamily="34" charset="0"/>
              <a:ea typeface="+mn-ea"/>
              <a:cs typeface="+mn-cs"/>
            </a:endParaRPr>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15</a:t>
            </a:fld>
            <a:endParaRPr lang="en-GB"/>
          </a:p>
        </p:txBody>
      </p:sp>
    </p:spTree>
    <p:extLst>
      <p:ext uri="{BB962C8B-B14F-4D97-AF65-F5344CB8AC3E}">
        <p14:creationId xmlns:p14="http://schemas.microsoft.com/office/powerpoint/2010/main" val="1374423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Although we think that these economic recovery plan initiatives are key to opening up the construction and ICT sector, their contribution to overall economic growth might not be as significant as government makes them out to be</a:t>
            </a:r>
          </a:p>
          <a:p>
            <a:r>
              <a:rPr lang="en-GB" dirty="0"/>
              <a:t>Also, as already mentioned, successful implementation of these initiatives will benefit the broad equity market, and impact different sectors – hence I did not provide specific ETF recommendations here, </a:t>
            </a:r>
            <a:r>
              <a:rPr lang="en-GB" sz="1800" dirty="0">
                <a:effectLst/>
                <a:latin typeface="Calibri" panose="020F0502020204030204" pitchFamily="34" charset="0"/>
                <a:ea typeface="Calibri" panose="020F0502020204030204" pitchFamily="34" charset="0"/>
                <a:cs typeface="Times New Roman" panose="02020603050405020304" pitchFamily="18" charset="0"/>
              </a:rPr>
              <a:t>but pointing them out as important growth catalysts to look out for, for your portfolios.</a:t>
            </a:r>
          </a:p>
          <a:p>
            <a:endParaRPr lang="en-GB" dirty="0"/>
          </a:p>
        </p:txBody>
      </p:sp>
      <p:sp>
        <p:nvSpPr>
          <p:cNvPr id="4" name="Slide Number Placeholder 3"/>
          <p:cNvSpPr>
            <a:spLocks noGrp="1"/>
          </p:cNvSpPr>
          <p:nvPr>
            <p:ph type="sldNum" sz="quarter" idx="10"/>
          </p:nvPr>
        </p:nvSpPr>
        <p:spPr/>
        <p:txBody>
          <a:bodyPr/>
          <a:lstStyle/>
          <a:p>
            <a:fld id="{9A6EC2E4-2671-4865-A456-1774D70F1605}" type="slidenum">
              <a:rPr lang="en-ZA" smtClean="0"/>
              <a:t>16</a:t>
            </a:fld>
            <a:endParaRPr lang="en-ZA"/>
          </a:p>
        </p:txBody>
      </p:sp>
    </p:spTree>
    <p:extLst>
      <p:ext uri="{BB962C8B-B14F-4D97-AF65-F5344CB8AC3E}">
        <p14:creationId xmlns:p14="http://schemas.microsoft.com/office/powerpoint/2010/main" val="366648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i="0" dirty="0"/>
              <a:t>A lot of things were said in the budget speech. However, I will be going through the key highlights, with an equities focus. I will then go through some of the ETFs that we think are well positioned to perform well, should there be any credibility to the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i="0" dirty="0"/>
              <a:t>With a lot to digest, we will go straight into the economic outlook for both the local and global 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i="0" dirty="0"/>
              <a:t>I will then provide summary of the Economic Recovery and Reconstruction plan which was first announced in October 2020, also mentioned in both the recent SONA and budget speech</a:t>
            </a:r>
          </a:p>
          <a:p>
            <a:endParaRPr lang="en-US" dirty="0"/>
          </a:p>
        </p:txBody>
      </p:sp>
      <p:sp>
        <p:nvSpPr>
          <p:cNvPr id="4" name="Slide Number Placeholder 3"/>
          <p:cNvSpPr>
            <a:spLocks noGrp="1"/>
          </p:cNvSpPr>
          <p:nvPr>
            <p:ph type="sldNum" sz="quarter" idx="5"/>
          </p:nvPr>
        </p:nvSpPr>
        <p:spPr/>
        <p:txBody>
          <a:bodyPr/>
          <a:lstStyle/>
          <a:p>
            <a:fld id="{947107D8-C91E-42B1-9701-246C80FD8996}" type="slidenum">
              <a:rPr lang="en-GB" smtClean="0"/>
              <a:t>2</a:t>
            </a:fld>
            <a:endParaRPr lang="en-GB"/>
          </a:p>
        </p:txBody>
      </p:sp>
    </p:spTree>
    <p:extLst>
      <p:ext uri="{BB962C8B-B14F-4D97-AF65-F5344CB8AC3E}">
        <p14:creationId xmlns:p14="http://schemas.microsoft.com/office/powerpoint/2010/main" val="179831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The South African economy has been struggling to grow meaningfully even before Covid-19, growing by less than 2% since 2014</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The economy has been characterised by high government spending, a growing debt to GDP ratio, bailing out SOEs such as Eskom and SAA</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GDP was estimated to contract by 7.2% in 2020, then grow by 3.3% this year, with the long term growth at 1.6%</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On Tuesday, we saw the 2020 GDP numbers come in at less than the forecast, with a better than expected contraction of 7%</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Still economic growth is expected to remain well below the pre-pandemic levels until 2023</a:t>
            </a:r>
            <a:endParaRPr lang="en-ZA" sz="11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Given that the economy was already struggling even before Covid-19, its recovery will be slower than many of its developing-country peers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The real driver of short term growth will be success in containing Covid-19 spread. </a:t>
            </a:r>
            <a:r>
              <a:rPr lang="en-ZA" sz="1800" dirty="0"/>
              <a:t>A mass vaccine rollout will support full reopening of the economy</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t>R10.3bn has been set aside for the vaccine programme, with the aim of vaccinating 67% of the population in the next 12 months </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t>There is also an increase of R5bn for the contingency reserve and emergency allocations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t>A risk to the economic growth is inefficient rollout of vaccines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t>The vaccination process is not going well. The 160 000 doses of J&amp;J available are not being rolled out as fast as possible (it is below the target of hitting </a:t>
            </a:r>
            <a:r>
              <a:rPr lang="en-ZA" sz="3200" dirty="0">
                <a:solidFill>
                  <a:srgbClr val="FF0000"/>
                </a:solidFill>
              </a:rPr>
              <a:t>12 500 people per day)</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t>We expect that we will </a:t>
            </a:r>
            <a:r>
              <a:rPr lang="en-GB" sz="3200" dirty="0"/>
              <a:t>run out of the J&amp;J vaccine in two weeks’ time. </a:t>
            </a:r>
            <a:r>
              <a:rPr lang="en-GB" sz="3200" kern="1200" dirty="0">
                <a:solidFill>
                  <a:schemeClr val="tx1"/>
                </a:solidFill>
                <a:latin typeface="+mn-lt"/>
                <a:ea typeface="+mn-ea"/>
                <a:cs typeface="+mn-cs"/>
              </a:rPr>
              <a:t>Pfizer vaccines via COVAX are due to arrive which will then take over but these might only arrive into April, leaving a gap. </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kern="1200" dirty="0">
                <a:solidFill>
                  <a:schemeClr val="tx1"/>
                </a:solidFill>
                <a:latin typeface="+mn-lt"/>
                <a:ea typeface="+mn-ea"/>
                <a:cs typeface="+mn-cs"/>
              </a:rPr>
              <a:t>SA’s COVAX doses from Oxford/AstraZeneca are due to be redistributed through to other countries leaving SA now with no other available COVAX doses till mid-year. </a:t>
            </a:r>
            <a:endParaRPr lang="en-ZA" sz="3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32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3</a:t>
            </a:fld>
            <a:endParaRPr lang="en-GB"/>
          </a:p>
        </p:txBody>
      </p:sp>
    </p:spTree>
    <p:extLst>
      <p:ext uri="{BB962C8B-B14F-4D97-AF65-F5344CB8AC3E}">
        <p14:creationId xmlns:p14="http://schemas.microsoft.com/office/powerpoint/2010/main" val="304359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What this anaemic economic growth translates to for the people of South Africa is a growing unemployment rate ( with graduates standing on robots with their CVs asking to be hired)</a:t>
            </a:r>
          </a:p>
          <a:p>
            <a:pPr marL="171439" lvl="0" indent="-171450">
              <a:buFont typeface="Arial" panose="020B0604020202020204" pitchFamily="34" charset="0"/>
              <a:buChar char="•"/>
            </a:pPr>
            <a:r>
              <a:rPr lang="en-ZA" sz="800" i="0" dirty="0"/>
              <a:t>One would think that these Twitter images are an exaggeration of reality, but it is not. The recent unemployment data shows that unemployment rate rose from 23.3% in Q2 2020, to 30.8% in Q3</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dirty="0"/>
              <a:t>The number of unemployed jumped from 4.3m to 6.5m as those who couldn’t look for jobs because of restrictions have now </a:t>
            </a:r>
            <a:r>
              <a:rPr lang="en-ZA" sz="800" dirty="0" err="1"/>
              <a:t>rejoined</a:t>
            </a:r>
            <a:r>
              <a:rPr lang="en-ZA" sz="800" dirty="0"/>
              <a:t> the labour force but could not find work</a:t>
            </a:r>
          </a:p>
          <a:p>
            <a:pPr marL="171439" lvl="0" indent="-171450">
              <a:buFont typeface="Arial" panose="020B0604020202020204" pitchFamily="34" charset="0"/>
              <a:buChar char="•"/>
            </a:pPr>
            <a:r>
              <a:rPr lang="en-ZA" sz="800" i="0" dirty="0"/>
              <a:t>Most of the job losses are in the informal sector, </a:t>
            </a: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hence the impact on macro level consumption</a:t>
            </a:r>
          </a:p>
          <a:p>
            <a:pPr marL="171439" lvl="0" indent="-171450">
              <a:buFont typeface="Arial" panose="020B0604020202020204" pitchFamily="34" charset="0"/>
              <a:buChar char="•"/>
            </a:pPr>
            <a:r>
              <a:rPr lang="en-GB" sz="1800" i="0" dirty="0">
                <a:effectLst/>
                <a:latin typeface="Century Gothic" panose="020B0502020202020204" pitchFamily="34" charset="0"/>
                <a:cs typeface="Times New Roman" panose="02020603050405020304" pitchFamily="18" charset="0"/>
              </a:rPr>
              <a:t>This is why the focus on </a:t>
            </a: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the rollout of the employment stimulus scheme is important. And the extension of the </a:t>
            </a:r>
            <a:r>
              <a:rPr lang="en-GB" sz="1800" dirty="0" err="1">
                <a:effectLst/>
                <a:latin typeface="Century Gothic" panose="020B0502020202020204" pitchFamily="34" charset="0"/>
                <a:ea typeface="Century Gothic" panose="020B0502020202020204" pitchFamily="34" charset="0"/>
                <a:cs typeface="Times New Roman" panose="02020603050405020304" pitchFamily="18" charset="0"/>
              </a:rPr>
              <a:t>Covid</a:t>
            </a: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-grants to April this year, instead of January</a:t>
            </a:r>
          </a:p>
          <a:p>
            <a:pPr marL="171439" lvl="0" indent="-171450">
              <a:buFont typeface="Arial" panose="020B0604020202020204" pitchFamily="34" charset="0"/>
              <a:buChar char="•"/>
            </a:pP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Even those that were employed suffered a blow as a result of the impact of the pandemic on businesses</a:t>
            </a:r>
          </a:p>
          <a:p>
            <a:pPr marL="171439" lvl="0" indent="-171450">
              <a:buFont typeface="Arial" panose="020B0604020202020204" pitchFamily="34" charset="0"/>
              <a:buChar char="•"/>
            </a:pP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Of those that were employed, 12% received no pay from their employers in Q3</a:t>
            </a:r>
          </a:p>
          <a:p>
            <a:pPr marL="171439" lvl="0" indent="-171450">
              <a:buFont typeface="Arial" panose="020B0604020202020204" pitchFamily="34" charset="0"/>
              <a:buChar char="•"/>
            </a:pP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Nearly 1 in 5 of the workers who were paid, reported a salary reduction</a:t>
            </a:r>
          </a:p>
          <a:p>
            <a:pPr marL="171439" lvl="0" indent="-171450">
              <a:buFont typeface="Arial" panose="020B0604020202020204" pitchFamily="34" charset="0"/>
              <a:buChar char="•"/>
            </a:pPr>
            <a:r>
              <a:rPr lang="en-GB" sz="1800" dirty="0">
                <a:effectLst/>
                <a:latin typeface="Century Gothic" panose="020B0502020202020204" pitchFamily="34" charset="0"/>
                <a:ea typeface="Century Gothic" panose="020B0502020202020204" pitchFamily="34" charset="0"/>
                <a:cs typeface="Times New Roman" panose="02020603050405020304" pitchFamily="18" charset="0"/>
              </a:rPr>
              <a:t>To drive employment, R13bn has been allocated for the Presidential Employment Stimulus plan</a:t>
            </a:r>
          </a:p>
          <a:p>
            <a:pPr marL="171439" lvl="0" indent="-171450">
              <a:buFont typeface="Arial" panose="020B0604020202020204" pitchFamily="34" charset="0"/>
              <a:buChar char="•"/>
            </a:pPr>
            <a:endParaRPr lang="en-GB" sz="1800" dirty="0">
              <a:effectLst/>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8CAD3B-4360-4C42-B4D5-3E131BC05FF7}" type="slidenum">
              <a:rPr lang="en-GB" smtClean="0"/>
              <a:t>4</a:t>
            </a:fld>
            <a:endParaRPr lang="en-GB"/>
          </a:p>
        </p:txBody>
      </p:sp>
    </p:spTree>
    <p:extLst>
      <p:ext uri="{BB962C8B-B14F-4D97-AF65-F5344CB8AC3E}">
        <p14:creationId xmlns:p14="http://schemas.microsoft.com/office/powerpoint/2010/main" val="16410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800" dirty="0"/>
              <a:t>When we look at household income, a relief should come from the announced tax relief</a:t>
            </a:r>
          </a:p>
          <a:p>
            <a:pPr marL="171450" indent="-171450">
              <a:buFont typeface="Arial" panose="020B0604020202020204" pitchFamily="34" charset="0"/>
              <a:buChar char="•"/>
            </a:pPr>
            <a:r>
              <a:rPr lang="en-ZA" sz="800" dirty="0"/>
              <a:t>Personal income tax brackets and rebates will increase by 5% ( which is above the current inflation of 3.3%)</a:t>
            </a:r>
          </a:p>
          <a:p>
            <a:pPr marL="171450" indent="-171450">
              <a:buFont typeface="Arial" panose="020B0604020202020204" pitchFamily="34" charset="0"/>
              <a:buChar char="•"/>
            </a:pPr>
            <a:r>
              <a:rPr lang="en-ZA" sz="800" dirty="0"/>
              <a:t>Increasing the income brackets limits the prospects of higher personal income tax that would be payable due to annual salary increases (likely in line with inflation) so that inflation does not automatically increase the individual tax burden</a:t>
            </a:r>
          </a:p>
          <a:p>
            <a:pPr marL="171450" indent="-171450">
              <a:buFont typeface="Arial" panose="020B0604020202020204" pitchFamily="34" charset="0"/>
              <a:buChar char="•"/>
            </a:pPr>
            <a:r>
              <a:rPr lang="en-ZA" sz="800" dirty="0"/>
              <a:t>An inflationary adjustment will also apply to the value of tax credits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dirty="0"/>
              <a:t>This means that essentially as a taxpayer you will pay less income tax this year than you did in the previous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dirty="0"/>
              <a:t>This tax relief also means that workers’ get back more </a:t>
            </a:r>
            <a:r>
              <a:rPr lang="en-ZA" sz="800" dirty="0" err="1"/>
              <a:t>rands</a:t>
            </a:r>
            <a:r>
              <a:rPr lang="en-ZA" sz="800" dirty="0"/>
              <a:t> in their pocket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Disappointing though has been the below inflation increase in social grants, which a third of the South African population rely on as their main source of income. All grants (except for child support grant) increased by below 2%</a:t>
            </a:r>
          </a:p>
          <a:p>
            <a:pPr marL="0" lvl="0" indent="-11">
              <a:buNone/>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5</a:t>
            </a:fld>
            <a:endParaRPr lang="en-GB"/>
          </a:p>
        </p:txBody>
      </p:sp>
    </p:spTree>
    <p:extLst>
      <p:ext uri="{BB962C8B-B14F-4D97-AF65-F5344CB8AC3E}">
        <p14:creationId xmlns:p14="http://schemas.microsoft.com/office/powerpoint/2010/main" val="7031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All the above has a direct impact on disposable income and household consumption</a:t>
            </a:r>
          </a:p>
          <a:p>
            <a:pPr marL="171439" lvl="0" indent="-171450">
              <a:buFont typeface="Arial" panose="020B0604020202020204" pitchFamily="34" charset="0"/>
              <a:buChar char="•"/>
            </a:pPr>
            <a:r>
              <a:rPr lang="en-ZA" sz="800" i="0" dirty="0"/>
              <a:t>Household consumption real GDP per person has been falling since 2013/2014</a:t>
            </a:r>
          </a:p>
          <a:p>
            <a:pPr marL="171439" lvl="0" indent="-171450">
              <a:buFont typeface="Arial" panose="020B0604020202020204" pitchFamily="34" charset="0"/>
              <a:buChar char="•"/>
            </a:pPr>
            <a:r>
              <a:rPr lang="en-ZA" sz="800" i="0" dirty="0"/>
              <a:t>This means that the average South African’s spending capacity is quite low </a:t>
            </a:r>
          </a:p>
          <a:p>
            <a:pPr marL="171439" lvl="0" indent="-171450">
              <a:buFont typeface="Arial" panose="020B0604020202020204" pitchFamily="34" charset="0"/>
              <a:buChar char="•"/>
            </a:pPr>
            <a:r>
              <a:rPr lang="en-ZA" sz="800" i="0" dirty="0"/>
              <a:t>The January 2021 Household Affordability Index showed that basic food items like beans, rice, flour and bread have seen price hikes of between 31% and 68%. And that a food basket for the average South African costs around R4 051, which is more than the minimum wage of R3 321</a:t>
            </a:r>
          </a:p>
          <a:p>
            <a:pPr marL="171439" lvl="0" indent="-171450">
              <a:buFont typeface="Arial" panose="020B0604020202020204" pitchFamily="34" charset="0"/>
              <a:buChar char="•"/>
            </a:pPr>
            <a:r>
              <a:rPr lang="en-ZA" sz="800" i="0" dirty="0"/>
              <a:t>The lower per capita GDP since 2013/14  also means that the average South African is becoming poorer</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dirty="0"/>
              <a:t>Household consumption grew by 69.5% in the third quarter of 2020 from the previous quarter. Although set to rebound in 2021, it is still quite low and set to decline in 2023</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dirty="0"/>
              <a:t>Consumer confidence has partially recovered but consumers are reluctant to take credit because of the threat of job losses, declining future incomes and a reduced ability to service debts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This is despite having the lowest nominal interest rates in decades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t>In addition, increases in nominal incomes were not fully spent, with household savings as a share of disposable income reaching an impressive 15-year high</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dirty="0"/>
              <a:t>The tax relief discussed in the previous slide is likely to be paid back through the various sin taxes which increase overall cost of living, especially for those who do not get the personal tax benefits (the unemployed and those earning untaxed incomes).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800" dirty="0"/>
              <a:t>These sin taxes include:</a:t>
            </a:r>
          </a:p>
          <a:p>
            <a:pPr>
              <a:buFont typeface="Wingdings" panose="05000000000000000000" pitchFamily="2" charset="2"/>
              <a:buChar char="Ø"/>
            </a:pPr>
            <a:r>
              <a:rPr lang="en-ZA" sz="800" dirty="0"/>
              <a:t>Fuel levy increase of 15c/litre</a:t>
            </a:r>
          </a:p>
          <a:p>
            <a:pPr>
              <a:buFont typeface="Wingdings" panose="05000000000000000000" pitchFamily="2" charset="2"/>
              <a:buChar char="Ø"/>
            </a:pPr>
            <a:r>
              <a:rPr lang="en-ZA" sz="800" dirty="0"/>
              <a:t>Road Accident Fund levy to increase by 11c</a:t>
            </a:r>
          </a:p>
          <a:p>
            <a:pPr>
              <a:buFont typeface="Wingdings" panose="05000000000000000000" pitchFamily="2" charset="2"/>
              <a:buChar char="Ø"/>
            </a:pPr>
            <a:r>
              <a:rPr lang="en-ZA" sz="800" dirty="0"/>
              <a:t>Carbon tax by 1%</a:t>
            </a:r>
          </a:p>
          <a:p>
            <a:pPr>
              <a:buFont typeface="Wingdings" panose="05000000000000000000" pitchFamily="2" charset="2"/>
              <a:buChar char="Ø"/>
            </a:pPr>
            <a:r>
              <a:rPr lang="en-ZA" sz="800" dirty="0"/>
              <a:t>Tobacco and alcohol excise duties to increase by 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800" dirty="0"/>
          </a:p>
          <a:p>
            <a:pPr marL="171439" lvl="0" indent="-171450">
              <a:buFont typeface="Arial" panose="020B0604020202020204" pitchFamily="34" charset="0"/>
              <a:buChar char="•"/>
            </a:pPr>
            <a:endParaRPr lang="en-ZA" sz="800" i="0" dirty="0"/>
          </a:p>
          <a:p>
            <a:pPr marL="171439" lvl="0" indent="-171450">
              <a:buFont typeface="Arial" panose="020B0604020202020204" pitchFamily="34" charset="0"/>
              <a:buChar char="•"/>
            </a:pPr>
            <a:endParaRPr lang="en-ZA" sz="800" i="0" dirty="0"/>
          </a:p>
          <a:p>
            <a:pPr marL="171439" lvl="0" indent="-171450">
              <a:buFont typeface="Arial" panose="020B0604020202020204" pitchFamily="34" charset="0"/>
              <a:buChar char="•"/>
            </a:pPr>
            <a:endParaRPr lang="en-ZA" sz="800" i="0" dirty="0"/>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6</a:t>
            </a:fld>
            <a:endParaRPr lang="en-GB"/>
          </a:p>
        </p:txBody>
      </p:sp>
    </p:spTree>
    <p:extLst>
      <p:ext uri="{BB962C8B-B14F-4D97-AF65-F5344CB8AC3E}">
        <p14:creationId xmlns:p14="http://schemas.microsoft.com/office/powerpoint/2010/main" val="55984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800" dirty="0"/>
              <a:t>Positive for the equities market is the lowering of the corporate income tax rate to 27% effective from April 2022 (from the current 28%)</a:t>
            </a:r>
          </a:p>
          <a:p>
            <a:r>
              <a:rPr lang="en-ZA" sz="800" dirty="0"/>
              <a:t>South Africa has a high corporate tax rate compared with countries with similar economies</a:t>
            </a:r>
          </a:p>
          <a:p>
            <a:r>
              <a:rPr lang="en-ZA" sz="800" dirty="0"/>
              <a:t>Companies would rather move their operations to lower tax jurisdictions, which then leaves many unemployed</a:t>
            </a:r>
          </a:p>
          <a:p>
            <a:r>
              <a:rPr lang="en-ZA" sz="800" dirty="0"/>
              <a:t>A decrease in corporate tax increases company earnings which drive investment as they translate into cash flow. This will also drive employment as the impact of tax on profits reduces</a:t>
            </a:r>
          </a:p>
          <a:p>
            <a:pPr marL="0" lvl="0" indent="-11">
              <a:buNone/>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7</a:t>
            </a:fld>
            <a:endParaRPr lang="en-GB"/>
          </a:p>
        </p:txBody>
      </p:sp>
    </p:spTree>
    <p:extLst>
      <p:ext uri="{BB962C8B-B14F-4D97-AF65-F5344CB8AC3E}">
        <p14:creationId xmlns:p14="http://schemas.microsoft.com/office/powerpoint/2010/main" val="250351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As outlined, the South African economy is under pressure. Sectors such as retail, tourism, and hospitality will face headwinds from the weak consumer spending as well as sin taxes eating into disposable incomes</a:t>
            </a:r>
          </a:p>
          <a:p>
            <a:pPr marL="171439" lvl="0" indent="-171450">
              <a:buFont typeface="Arial" panose="020B0604020202020204" pitchFamily="34" charset="0"/>
              <a:buChar char="•"/>
            </a:pPr>
            <a:r>
              <a:rPr lang="en-ZA" sz="800" i="0" dirty="0"/>
              <a:t>We think an investor would benefit more from the global recovery than what the local market has to offer</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As you can see in the graph, global economic growth is expected to rebound, driven by additional policy stimulus and the rollout of Covid-19 vaccines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800" dirty="0"/>
              <a:t>The recovery is expected to remain fragile and uneven across countries and regions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t>Some countries have reimposed Covid-19 containment measures and large economies such as United States, European Union, Japan and India announced additional stimulus measures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dirty="0"/>
              <a:t>Efficacy of vaccine rollout and impact of stimulus measures will drive economic growth</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4800" dirty="0"/>
              <a:t>The US is expected to approach 2019 levels of activity this year, due to expansive fiscal stimulus and accommodative monetary policy</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800" dirty="0"/>
              <a:t>The Euro area and Japan are only expected to reach 2019 levels of economic activity by 2023 – despite large stimulus – owing to differing responses to COVID-19 infections, low adaptability to a low-mobility economy and other structural rigidities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800" dirty="0"/>
              <a:t>China is expected to spearhead a recovery among developing economies, with 8.1% GDP growth forecast in 2021. This is premised on its significant state-led investment drive, central bank liquidity support and effective Covid-19 containment measures</a:t>
            </a:r>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4800" dirty="0"/>
              <a:t>India’s economy has recovered more quickly than anticipated, and is expected to post growth of 11.5% in 2021.</a:t>
            </a:r>
            <a:endParaRPr lang="en-ZA" sz="4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32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100" dirty="0"/>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8</a:t>
            </a:fld>
            <a:endParaRPr lang="en-GB"/>
          </a:p>
        </p:txBody>
      </p:sp>
    </p:spTree>
    <p:extLst>
      <p:ext uri="{BB962C8B-B14F-4D97-AF65-F5344CB8AC3E}">
        <p14:creationId xmlns:p14="http://schemas.microsoft.com/office/powerpoint/2010/main" val="186710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9" lvl="0" indent="-171450">
              <a:buFont typeface="Arial" panose="020B0604020202020204" pitchFamily="34" charset="0"/>
              <a:buChar char="•"/>
            </a:pPr>
            <a:r>
              <a:rPr lang="en-ZA" sz="800" i="0" dirty="0"/>
              <a:t>As seen in the graph on the previous slide, GDP forecasts, emerging markets are expected to outgrow the global and developed economies</a:t>
            </a:r>
          </a:p>
          <a:p>
            <a:pPr marL="171439" lvl="0" indent="-171450">
              <a:buFont typeface="Arial" panose="020B0604020202020204" pitchFamily="34" charset="0"/>
              <a:buChar char="•"/>
            </a:pPr>
            <a:r>
              <a:rPr lang="en-ZA" sz="4800" dirty="0"/>
              <a:t>When looking at the equities market, ETFs with a global focus are more attractive than local ones</a:t>
            </a:r>
          </a:p>
          <a:p>
            <a:pPr marL="171439" lvl="0" indent="-171450">
              <a:buFont typeface="Arial" panose="020B0604020202020204" pitchFamily="34" charset="0"/>
              <a:buChar char="•"/>
            </a:pPr>
            <a:r>
              <a:rPr lang="en-ZA" sz="4800" dirty="0"/>
              <a:t>The global economy rebound, further stimulus packages and vaccines rollouts have been lifting the mood in the equities markets as well as investors’ risk on sentiments</a:t>
            </a:r>
          </a:p>
          <a:p>
            <a:pPr marL="171439" lvl="0" indent="-171450">
              <a:buFont typeface="Arial" panose="020B0604020202020204" pitchFamily="34" charset="0"/>
              <a:buChar char="•"/>
            </a:pPr>
            <a:r>
              <a:rPr lang="en-ZA" sz="4800" dirty="0"/>
              <a:t>This benefits emerging market equities – when the market expects economic progress and less volatility, investors are more likely to take on more risk</a:t>
            </a:r>
          </a:p>
          <a:p>
            <a:pPr marL="171439" lvl="0" indent="-171450">
              <a:buFont typeface="Arial" panose="020B0604020202020204" pitchFamily="34" charset="0"/>
              <a:buChar char="•"/>
            </a:pPr>
            <a:r>
              <a:rPr lang="en-ZA" sz="4800" dirty="0"/>
              <a:t>Emerging markets are considered riskier than developed markets, and generally offer higher yields</a:t>
            </a:r>
          </a:p>
          <a:p>
            <a:pPr marL="171439" lvl="0" indent="-171450">
              <a:buFont typeface="Arial" panose="020B0604020202020204" pitchFamily="34" charset="0"/>
              <a:buChar char="•"/>
            </a:pPr>
            <a:r>
              <a:rPr lang="en-ZA" sz="4800" dirty="0"/>
              <a:t>The </a:t>
            </a:r>
            <a:r>
              <a:rPr lang="en-ZA" sz="4800" dirty="0" err="1"/>
              <a:t>Satrix</a:t>
            </a:r>
            <a:r>
              <a:rPr lang="en-ZA" sz="4800" dirty="0"/>
              <a:t> MSCI Emerging Markets Feeder ETF (listed locally), and the Vanguard Emerging Markets ETF (listed in Australia) are both well positioned to benefit from this</a:t>
            </a:r>
          </a:p>
          <a:p>
            <a:pPr marL="171439" lvl="0" indent="-171450">
              <a:buFont typeface="Arial" panose="020B0604020202020204" pitchFamily="34" charset="0"/>
              <a:buChar char="•"/>
            </a:pPr>
            <a:r>
              <a:rPr lang="en-ZA" sz="4800" dirty="0"/>
              <a:t>The </a:t>
            </a:r>
            <a:r>
              <a:rPr lang="en-ZA" sz="4800" dirty="0" err="1"/>
              <a:t>Satrix</a:t>
            </a:r>
            <a:r>
              <a:rPr lang="en-ZA" sz="4800" dirty="0"/>
              <a:t> ETF has a total expense ratio of 0.40%, with above average performance as seen in the graphs</a:t>
            </a:r>
          </a:p>
          <a:p>
            <a:pPr marL="171439" lvl="0" indent="-171450">
              <a:buFont typeface="Arial" panose="020B0604020202020204" pitchFamily="34" charset="0"/>
              <a:buChar char="•"/>
            </a:pPr>
            <a:r>
              <a:rPr lang="en-ZA" sz="4800" dirty="0"/>
              <a:t>The Vanguard ETF has a total expense ratio of 0.48%.</a:t>
            </a:r>
            <a:endParaRPr lang="en-ZA" sz="1800" dirty="0"/>
          </a:p>
          <a:p>
            <a:pPr marL="17143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dirty="0"/>
              <a:t>One could also consider another Australian listed ETF (iShares MSCI Emerging Markets ETF), which has performed better than the Vanguard fund but a bit more pricey with a total expense ratio of 0.7%.</a:t>
            </a:r>
          </a:p>
          <a:p>
            <a:pPr marL="171439" lvl="0" indent="-171450">
              <a:buFont typeface="Arial" panose="020B0604020202020204" pitchFamily="34" charset="0"/>
              <a:buChar char="•"/>
            </a:pPr>
            <a:endParaRPr lang="en-ZA" sz="800" i="0" dirty="0"/>
          </a:p>
        </p:txBody>
      </p:sp>
      <p:sp>
        <p:nvSpPr>
          <p:cNvPr id="4" name="Slide Number Placeholder 3"/>
          <p:cNvSpPr>
            <a:spLocks noGrp="1"/>
          </p:cNvSpPr>
          <p:nvPr>
            <p:ph type="sldNum" sz="quarter" idx="5"/>
          </p:nvPr>
        </p:nvSpPr>
        <p:spPr/>
        <p:txBody>
          <a:bodyPr/>
          <a:lstStyle/>
          <a:p>
            <a:fld id="{708CAD3B-4360-4C42-B4D5-3E131BC05FF7}" type="slidenum">
              <a:rPr lang="en-GB" smtClean="0"/>
              <a:t>9</a:t>
            </a:fld>
            <a:endParaRPr lang="en-GB"/>
          </a:p>
        </p:txBody>
      </p:sp>
    </p:spTree>
    <p:extLst>
      <p:ext uri="{BB962C8B-B14F-4D97-AF65-F5344CB8AC3E}">
        <p14:creationId xmlns:p14="http://schemas.microsoft.com/office/powerpoint/2010/main" val="146740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https://www.intellidex.co.za/wp-content/uploads/2018/10/intellidex-logo-grey-2018.pn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2217028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E369F41-00C2-4EED-AF10-FF8AA7453E73}" type="slidenum">
              <a:rPr lang="en-GB" smtClean="0"/>
              <a:t>‹#›</a:t>
            </a:fld>
            <a:endParaRPr lang="en-GB"/>
          </a:p>
        </p:txBody>
      </p:sp>
    </p:spTree>
    <p:extLst>
      <p:ext uri="{BB962C8B-B14F-4D97-AF65-F5344CB8AC3E}">
        <p14:creationId xmlns:p14="http://schemas.microsoft.com/office/powerpoint/2010/main" val="35789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  Briefing</a:t>
            </a:r>
          </a:p>
        </p:txBody>
      </p:sp>
      <p:sp>
        <p:nvSpPr>
          <p:cNvPr id="8"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326612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8" name="TextBox 10"/>
          <p:cNvSpPr txBox="1"/>
          <p:nvPr/>
        </p:nvSpPr>
        <p:spPr>
          <a:xfrm>
            <a:off x="3974584" y="122848"/>
            <a:ext cx="7953243" cy="720262"/>
          </a:xfrm>
          <a:prstGeom prst="rect">
            <a:avLst/>
          </a:prstGeom>
          <a:noFill/>
        </p:spPr>
        <p:txBody>
          <a:bodyPr wrap="square" rtlCol="0">
            <a:spAutoFit/>
          </a:bodyPr>
          <a:lstStyle/>
          <a:p>
            <a:pPr algn="r">
              <a:lnSpc>
                <a:spcPct val="80000"/>
              </a:lnSpc>
            </a:pPr>
            <a:r>
              <a:rPr lang="en-GB" sz="2667" b="0" kern="1200" baseline="0">
                <a:solidFill>
                  <a:schemeClr val="accent1"/>
                </a:solidFill>
                <a:effectLst/>
                <a:latin typeface="Century Gothic"/>
                <a:ea typeface="Times New Roman"/>
                <a:cs typeface="Times New Roman"/>
              </a:rPr>
              <a:t>Subscription Offerings</a:t>
            </a:r>
            <a:endParaRPr lang="en-GB" sz="2667" b="1" kern="1200" baseline="0">
              <a:solidFill>
                <a:schemeClr val="accent1"/>
              </a:solidFill>
              <a:effectLst/>
              <a:latin typeface="Century Gothic"/>
              <a:ea typeface="Times New Roman"/>
              <a:cs typeface="Times New Roman"/>
            </a:endParaRPr>
          </a:p>
          <a:p>
            <a:pPr algn="r">
              <a:lnSpc>
                <a:spcPct val="80000"/>
              </a:lnSpc>
              <a:spcBef>
                <a:spcPts val="800"/>
              </a:spcBef>
            </a:pPr>
            <a:r>
              <a:rPr lang="en-GB" sz="1600" b="0" i="1" kern="1200" baseline="0">
                <a:solidFill>
                  <a:schemeClr val="accent1"/>
                </a:solidFill>
                <a:effectLst/>
                <a:latin typeface="Century Gothic"/>
                <a:ea typeface="Times New Roman"/>
                <a:cs typeface="Times New Roman"/>
              </a:rPr>
              <a:t>CONFIDENTIAL</a:t>
            </a:r>
            <a:endParaRPr lang="en-ZA" sz="267" b="0" i="1">
              <a:solidFill>
                <a:schemeClr val="accent1"/>
              </a:solidFill>
              <a:effectLst/>
              <a:latin typeface="Times New Roman"/>
              <a:ea typeface="Times New Roman"/>
            </a:endParaRPr>
          </a:p>
        </p:txBody>
      </p:sp>
      <p:sp>
        <p:nvSpPr>
          <p:cNvPr id="9" name="TextBox 8"/>
          <p:cNvSpPr txBox="1"/>
          <p:nvPr/>
        </p:nvSpPr>
        <p:spPr>
          <a:xfrm>
            <a:off x="11663651" y="6447631"/>
            <a:ext cx="405880" cy="318100"/>
          </a:xfrm>
          <a:prstGeom prst="rect">
            <a:avLst/>
          </a:prstGeom>
          <a:noFill/>
        </p:spPr>
        <p:txBody>
          <a:bodyPr wrap="none" rtlCol="0">
            <a:spAutoFit/>
          </a:bodyPr>
          <a:lstStyle/>
          <a:p>
            <a:fld id="{CC44F47B-2180-43A9-B9AD-0A1A67356F54}" type="slidenum">
              <a:rPr lang="en-ZA" sz="1467" smtClean="0">
                <a:solidFill>
                  <a:schemeClr val="tx1">
                    <a:lumMod val="50000"/>
                    <a:lumOff val="50000"/>
                  </a:schemeClr>
                </a:solidFill>
              </a:rPr>
              <a:t>‹#›</a:t>
            </a:fld>
            <a:endParaRPr lang="en-ZA" sz="1467">
              <a:solidFill>
                <a:schemeClr val="tx1">
                  <a:lumMod val="50000"/>
                  <a:lumOff val="50000"/>
                </a:schemeClr>
              </a:solidFill>
            </a:endParaRPr>
          </a:p>
        </p:txBody>
      </p:sp>
      <p:pic>
        <p:nvPicPr>
          <p:cNvPr id="6" name="Picture 5" descr="https://www.intellidex.co.za/wp-content/uploads/2018/10/intellidex-logo-grey-2018.png">
            <a:extLst>
              <a:ext uri="{FF2B5EF4-FFF2-40B4-BE49-F238E27FC236}">
                <a16:creationId xmlns:a16="http://schemas.microsoft.com/office/drawing/2014/main" id="{D8176B05-52C6-424E-B06D-96C5EB34F0DB}"/>
              </a:ext>
            </a:extLst>
          </p:cNvPr>
          <p:cNvPicPr/>
          <p:nvPr userDrawn="1"/>
        </p:nvPicPr>
        <p:blipFill>
          <a:blip r:link="rId2">
            <a:extLst>
              <a:ext uri="{28A0092B-C50C-407E-A947-70E740481C1C}">
                <a14:useLocalDpi xmlns:a14="http://schemas.microsoft.com/office/drawing/2010/main" val="0"/>
              </a:ext>
            </a:extLst>
          </a:blip>
          <a:srcRect/>
          <a:stretch>
            <a:fillRect/>
          </a:stretch>
        </p:blipFill>
        <p:spPr bwMode="auto">
          <a:xfrm>
            <a:off x="264177" y="122848"/>
            <a:ext cx="2549081" cy="750975"/>
          </a:xfrm>
          <a:prstGeom prst="rect">
            <a:avLst/>
          </a:prstGeom>
          <a:noFill/>
          <a:ln>
            <a:noFill/>
          </a:ln>
        </p:spPr>
      </p:pic>
    </p:spTree>
    <p:extLst>
      <p:ext uri="{BB962C8B-B14F-4D97-AF65-F5344CB8AC3E}">
        <p14:creationId xmlns:p14="http://schemas.microsoft.com/office/powerpoint/2010/main" val="128068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a:t>
            </a:r>
          </a:p>
        </p:txBody>
      </p:sp>
      <p:sp>
        <p:nvSpPr>
          <p:cNvPr id="8"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111867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a:t>
            </a:r>
          </a:p>
        </p:txBody>
      </p:sp>
      <p:sp>
        <p:nvSpPr>
          <p:cNvPr id="8"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374869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a:t>
            </a:r>
          </a:p>
        </p:txBody>
      </p:sp>
      <p:sp>
        <p:nvSpPr>
          <p:cNvPr id="9"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246839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a:t>
            </a:r>
          </a:p>
        </p:txBody>
      </p:sp>
      <p:sp>
        <p:nvSpPr>
          <p:cNvPr id="11"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25493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a:t>
            </a:r>
          </a:p>
        </p:txBody>
      </p:sp>
      <p:sp>
        <p:nvSpPr>
          <p:cNvPr id="7"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220208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  Briefing</a:t>
            </a:r>
          </a:p>
        </p:txBody>
      </p:sp>
      <p:sp>
        <p:nvSpPr>
          <p:cNvPr id="6"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337206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  Briefing</a:t>
            </a:r>
          </a:p>
        </p:txBody>
      </p:sp>
      <p:sp>
        <p:nvSpPr>
          <p:cNvPr id="9"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390230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Footer Placeholder 4"/>
          <p:cNvSpPr>
            <a:spLocks noGrp="1"/>
          </p:cNvSpPr>
          <p:nvPr>
            <p:ph type="ftr" sz="quarter" idx="11"/>
          </p:nvPr>
        </p:nvSpPr>
        <p:spPr>
          <a:xfrm>
            <a:off x="4038600" y="6356352"/>
            <a:ext cx="4114800" cy="365125"/>
          </a:xfrm>
          <a:prstGeom prst="rect">
            <a:avLst/>
          </a:prstGeom>
        </p:spPr>
        <p:txBody>
          <a:bodyPr/>
          <a:lstStyle/>
          <a:p>
            <a:r>
              <a:rPr lang="en-GB"/>
              <a:t>CONFIDENTIAL Intellidex  Briefing</a:t>
            </a:r>
          </a:p>
        </p:txBody>
      </p:sp>
      <p:sp>
        <p:nvSpPr>
          <p:cNvPr id="9" name="Slide Number Placeholder 5"/>
          <p:cNvSpPr>
            <a:spLocks noGrp="1"/>
          </p:cNvSpPr>
          <p:nvPr>
            <p:ph type="sldNum" sz="quarter" idx="12"/>
          </p:nvPr>
        </p:nvSpPr>
        <p:spPr>
          <a:xfrm>
            <a:off x="8610600" y="6356352"/>
            <a:ext cx="2743200" cy="365125"/>
          </a:xfrm>
        </p:spPr>
        <p:txBody>
          <a:bodyPr/>
          <a:lstStyle/>
          <a:p>
            <a:fld id="{CE369F41-00C2-4EED-AF10-FF8AA7453E73}" type="slidenum">
              <a:rPr lang="en-GB" smtClean="0"/>
              <a:pPr/>
              <a:t>‹#›</a:t>
            </a:fld>
            <a:endParaRPr lang="en-GB"/>
          </a:p>
        </p:txBody>
      </p:sp>
    </p:spTree>
    <p:extLst>
      <p:ext uri="{BB962C8B-B14F-4D97-AF65-F5344CB8AC3E}">
        <p14:creationId xmlns:p14="http://schemas.microsoft.com/office/powerpoint/2010/main" val="426197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rgbClr val="58585A"/>
                </a:solidFill>
                <a:latin typeface="Century Gothic" panose="020B0502020202020204" pitchFamily="34" charset="0"/>
              </a:defRPr>
            </a:lvl1pPr>
          </a:lstStyle>
          <a:p>
            <a:fld id="{CE369F41-00C2-4EED-AF10-FF8AA7453E73}" type="slidenum">
              <a:rPr lang="en-GB" smtClean="0"/>
              <a:pPr/>
              <a:t>‹#›</a:t>
            </a:fld>
            <a:endParaRPr lang="en-GB"/>
          </a:p>
        </p:txBody>
      </p:sp>
      <p:cxnSp>
        <p:nvCxnSpPr>
          <p:cNvPr id="11" name="Straight Connector 10"/>
          <p:cNvCxnSpPr/>
          <p:nvPr userDrawn="1"/>
        </p:nvCxnSpPr>
        <p:spPr>
          <a:xfrm>
            <a:off x="2266952" y="320351"/>
            <a:ext cx="9801225" cy="0"/>
          </a:xfrm>
          <a:prstGeom prst="line">
            <a:avLst/>
          </a:prstGeom>
          <a:ln w="38100">
            <a:solidFill>
              <a:srgbClr val="F0552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3825" y="38667"/>
            <a:ext cx="2047875" cy="563371"/>
          </a:xfrm>
          <a:prstGeom prst="rect">
            <a:avLst/>
          </a:prstGeom>
        </p:spPr>
      </p:pic>
    </p:spTree>
    <p:extLst>
      <p:ext uri="{BB962C8B-B14F-4D97-AF65-F5344CB8AC3E}">
        <p14:creationId xmlns:p14="http://schemas.microsoft.com/office/powerpoint/2010/main" val="2735898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377"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rgbClr val="F0552B"/>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080" y="2361601"/>
            <a:ext cx="4384668" cy="2141755"/>
          </a:xfrm>
        </p:spPr>
        <p:txBody>
          <a:bodyPr>
            <a:noAutofit/>
          </a:bodyPr>
          <a:lstStyle/>
          <a:p>
            <a:pPr algn="l"/>
            <a:r>
              <a:rPr lang="en-GB" sz="3600" b="1" dirty="0"/>
              <a:t>Equities focused budget review: More empty promises?</a:t>
            </a:r>
          </a:p>
        </p:txBody>
      </p:sp>
      <p:sp>
        <p:nvSpPr>
          <p:cNvPr id="5" name="Rectangle 4">
            <a:extLst>
              <a:ext uri="{FF2B5EF4-FFF2-40B4-BE49-F238E27FC236}">
                <a16:creationId xmlns:a16="http://schemas.microsoft.com/office/drawing/2014/main" id="{9EA31EC4-B5BA-4283-98BE-BCB05C9FFB08}"/>
              </a:ext>
            </a:extLst>
          </p:cNvPr>
          <p:cNvSpPr/>
          <p:nvPr/>
        </p:nvSpPr>
        <p:spPr>
          <a:xfrm>
            <a:off x="3110704" y="0"/>
            <a:ext cx="1751349" cy="73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ntellidex-logo-grey-2018">
            <a:extLst>
              <a:ext uri="{FF2B5EF4-FFF2-40B4-BE49-F238E27FC236}">
                <a16:creationId xmlns:a16="http://schemas.microsoft.com/office/drawing/2014/main" id="{9C6C499B-44DD-4616-86A2-61C17016FC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5" t="-1" r="-15978" b="-12249"/>
          <a:stretch/>
        </p:blipFill>
        <p:spPr bwMode="auto">
          <a:xfrm>
            <a:off x="205001" y="5245699"/>
            <a:ext cx="5391339" cy="1494244"/>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6BE51C92-ADE3-443D-87D8-B0B47065C102}"/>
              </a:ext>
            </a:extLst>
          </p:cNvPr>
          <p:cNvSpPr txBox="1">
            <a:spLocks/>
          </p:cNvSpPr>
          <p:nvPr/>
        </p:nvSpPr>
        <p:spPr>
          <a:xfrm>
            <a:off x="213836" y="4703542"/>
            <a:ext cx="8985446" cy="736600"/>
          </a:xfrm>
          <a:prstGeom prst="rect">
            <a:avLst/>
          </a:prstGeom>
        </p:spPr>
        <p:txBody>
          <a:bodyPr vert="horz" lIns="91440" tIns="45720" rIns="91440" bIns="45720" numCol="2"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rgbClr val="F0552B"/>
                </a:solidFill>
                <a:latin typeface="Century Gothic" panose="020B050202020202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Century Gothic" panose="020B0502020202020204" pitchFamily="34" charset="0"/>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Century Gothic" panose="020B0502020202020204" pitchFamily="34" charset="0"/>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Century Gothic" panose="020B0502020202020204" pitchFamily="34" charset="0"/>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Century Gothic" panose="020B0502020202020204" pitchFamily="34" charset="0"/>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300" b="1" dirty="0"/>
              <a:t>Lerato Matibidi (CA) (SA)</a:t>
            </a:r>
          </a:p>
          <a:p>
            <a:pPr algn="l"/>
            <a:r>
              <a:rPr lang="en-GB" sz="1300" dirty="0"/>
              <a:t>Equity Research</a:t>
            </a:r>
          </a:p>
        </p:txBody>
      </p:sp>
      <p:sp>
        <p:nvSpPr>
          <p:cNvPr id="12" name="Subtitle 2">
            <a:extLst>
              <a:ext uri="{FF2B5EF4-FFF2-40B4-BE49-F238E27FC236}">
                <a16:creationId xmlns:a16="http://schemas.microsoft.com/office/drawing/2014/main" id="{173DD37F-1ED6-4EFE-B60D-ADDC94CCD2EF}"/>
              </a:ext>
            </a:extLst>
          </p:cNvPr>
          <p:cNvSpPr txBox="1">
            <a:spLocks/>
          </p:cNvSpPr>
          <p:nvPr/>
        </p:nvSpPr>
        <p:spPr>
          <a:xfrm>
            <a:off x="6997483" y="6411676"/>
            <a:ext cx="4989516" cy="279729"/>
          </a:xfrm>
          <a:prstGeom prst="rect">
            <a:avLst/>
          </a:prstGeom>
        </p:spPr>
        <p:txBody>
          <a:bodyPr vert="horz" lIns="91440" tIns="45720" rIns="91440" bIns="45720" numCol="1"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rgbClr val="F0552B"/>
                </a:solidFill>
                <a:latin typeface="Century Gothic" panose="020B0502020202020204" pitchFamily="34" charset="0"/>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Century Gothic" panose="020B0502020202020204" pitchFamily="34" charset="0"/>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Century Gothic" panose="020B0502020202020204" pitchFamily="34" charset="0"/>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Century Gothic" panose="020B0502020202020204" pitchFamily="34" charset="0"/>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lumMod val="65000"/>
                    <a:lumOff val="35000"/>
                  </a:schemeClr>
                </a:solidFill>
                <a:latin typeface="Century Gothic" panose="020B0502020202020204" pitchFamily="34" charset="0"/>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300" i="1" dirty="0">
                <a:solidFill>
                  <a:schemeClr val="tx1"/>
                </a:solidFill>
              </a:rPr>
              <a:t>11 March 2021 Webinar</a:t>
            </a:r>
            <a:endParaRPr lang="en-GB" sz="133" dirty="0">
              <a:solidFill>
                <a:schemeClr val="tx1"/>
              </a:solidFill>
            </a:endParaRPr>
          </a:p>
        </p:txBody>
      </p:sp>
      <p:pic>
        <p:nvPicPr>
          <p:cNvPr id="6" name="Picture 2" descr="Home | EasyEquities">
            <a:extLst>
              <a:ext uri="{FF2B5EF4-FFF2-40B4-BE49-F238E27FC236}">
                <a16:creationId xmlns:a16="http://schemas.microsoft.com/office/drawing/2014/main" id="{EC885CE8-85E7-427D-B1BD-97EE07A9B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702" y="5590360"/>
            <a:ext cx="5375078" cy="8451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se 7 ETFs Could Make a Complete Retirement Portfolio">
            <a:extLst>
              <a:ext uri="{FF2B5EF4-FFF2-40B4-BE49-F238E27FC236}">
                <a16:creationId xmlns:a16="http://schemas.microsoft.com/office/drawing/2014/main" id="{D1579298-2A71-48D1-AA72-DFD99C86B7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912" y="4242"/>
            <a:ext cx="7518120" cy="34962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D025DE5-12C4-4F92-83EC-9BE7956353CE}"/>
              </a:ext>
            </a:extLst>
          </p:cNvPr>
          <p:cNvSpPr/>
          <p:nvPr/>
        </p:nvSpPr>
        <p:spPr>
          <a:xfrm>
            <a:off x="0" y="0"/>
            <a:ext cx="4558748" cy="23546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06180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367"/>
            <a:ext cx="10515600" cy="1325563"/>
          </a:xfrm>
        </p:spPr>
        <p:txBody>
          <a:bodyPr>
            <a:normAutofit/>
          </a:bodyPr>
          <a:lstStyle/>
          <a:p>
            <a:r>
              <a:rPr lang="en-GB" sz="4000" b="1" dirty="0"/>
              <a:t>ETFs: FANG+ exposure</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10</a:t>
            </a:fld>
            <a:endParaRPr lang="en-GB"/>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graphicFrame>
        <p:nvGraphicFramePr>
          <p:cNvPr id="8" name="Content Placeholder 8">
            <a:extLst>
              <a:ext uri="{FF2B5EF4-FFF2-40B4-BE49-F238E27FC236}">
                <a16:creationId xmlns:a16="http://schemas.microsoft.com/office/drawing/2014/main" id="{350E74E8-924F-4FE9-A760-E446AD76BD98}"/>
              </a:ext>
            </a:extLst>
          </p:cNvPr>
          <p:cNvGraphicFramePr>
            <a:graphicFrameLocks noGrp="1"/>
          </p:cNvGraphicFramePr>
          <p:nvPr>
            <p:extLst>
              <p:ext uri="{D42A27DB-BD31-4B8C-83A1-F6EECF244321}">
                <p14:modId xmlns:p14="http://schemas.microsoft.com/office/powerpoint/2010/main" val="3276487918"/>
              </p:ext>
            </p:extLst>
          </p:nvPr>
        </p:nvGraphicFramePr>
        <p:xfrm>
          <a:off x="36194" y="1856352"/>
          <a:ext cx="5832000" cy="45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8">
            <a:extLst>
              <a:ext uri="{FF2B5EF4-FFF2-40B4-BE49-F238E27FC236}">
                <a16:creationId xmlns:a16="http://schemas.microsoft.com/office/drawing/2014/main" id="{BFF7A21C-F6A7-481E-A9CC-A2DCB7F73905}"/>
              </a:ext>
            </a:extLst>
          </p:cNvPr>
          <p:cNvGraphicFramePr>
            <a:graphicFrameLocks noGrp="1"/>
          </p:cNvGraphicFramePr>
          <p:nvPr>
            <p:extLst>
              <p:ext uri="{D42A27DB-BD31-4B8C-83A1-F6EECF244321}">
                <p14:modId xmlns:p14="http://schemas.microsoft.com/office/powerpoint/2010/main" val="3221566000"/>
              </p:ext>
            </p:extLst>
          </p:nvPr>
        </p:nvGraphicFramePr>
        <p:xfrm>
          <a:off x="6126174" y="1856352"/>
          <a:ext cx="5832000" cy="45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93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365124"/>
            <a:ext cx="10515600" cy="1325563"/>
          </a:xfrm>
        </p:spPr>
        <p:txBody>
          <a:bodyPr>
            <a:normAutofit/>
          </a:bodyPr>
          <a:lstStyle/>
          <a:p>
            <a:r>
              <a:rPr lang="en-GB" sz="4000" b="1" dirty="0"/>
              <a:t>Economic Recovery &amp; Reconstruction </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11</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551329" y="1573525"/>
            <a:ext cx="11427311" cy="4919347"/>
          </a:xfrm>
        </p:spPr>
        <p:txBody>
          <a:bodyPr>
            <a:normAutofit fontScale="32500" lnSpcReduction="20000"/>
          </a:bodyPr>
          <a:lstStyle/>
          <a:p>
            <a:pPr marL="0" indent="0">
              <a:buNone/>
            </a:pPr>
            <a:endParaRPr lang="en-ZA" dirty="0"/>
          </a:p>
          <a:p>
            <a:pPr>
              <a:lnSpc>
                <a:spcPct val="110000"/>
              </a:lnSpc>
            </a:pPr>
            <a:r>
              <a:rPr lang="en-ZA" sz="5500" dirty="0"/>
              <a:t>To drive economic growth, government announced an economic recovery plan</a:t>
            </a:r>
          </a:p>
          <a:p>
            <a:pPr>
              <a:lnSpc>
                <a:spcPct val="110000"/>
              </a:lnSpc>
            </a:pPr>
            <a:r>
              <a:rPr lang="en-ZA" sz="5500" dirty="0"/>
              <a:t>Some of the key focus areas of the plan include:</a:t>
            </a:r>
          </a:p>
          <a:p>
            <a:pPr>
              <a:lnSpc>
                <a:spcPct val="110000"/>
              </a:lnSpc>
              <a:buFont typeface="Wingdings" panose="05000000000000000000" pitchFamily="2" charset="2"/>
              <a:buChar char="Ø"/>
            </a:pPr>
            <a:r>
              <a:rPr lang="en-ZA" sz="5500" dirty="0">
                <a:solidFill>
                  <a:schemeClr val="tx1"/>
                </a:solidFill>
              </a:rPr>
              <a:t>Infrastructure investment, including spectrum auction</a:t>
            </a:r>
          </a:p>
          <a:p>
            <a:pPr>
              <a:lnSpc>
                <a:spcPct val="110000"/>
              </a:lnSpc>
              <a:buFont typeface="Wingdings" panose="05000000000000000000" pitchFamily="2" charset="2"/>
              <a:buChar char="Ø"/>
            </a:pPr>
            <a:r>
              <a:rPr lang="en-ZA" sz="5500" dirty="0">
                <a:solidFill>
                  <a:schemeClr val="tx1"/>
                </a:solidFill>
              </a:rPr>
              <a:t>Energy generation</a:t>
            </a:r>
          </a:p>
          <a:p>
            <a:pPr>
              <a:lnSpc>
                <a:spcPct val="110000"/>
              </a:lnSpc>
              <a:buFont typeface="Wingdings" panose="05000000000000000000" pitchFamily="2" charset="2"/>
              <a:buChar char="Ø"/>
            </a:pPr>
            <a:r>
              <a:rPr lang="en-ZA" sz="5500" dirty="0">
                <a:solidFill>
                  <a:schemeClr val="tx1"/>
                </a:solidFill>
              </a:rPr>
              <a:t>Supporting the recovery of the tourism industry</a:t>
            </a:r>
          </a:p>
          <a:p>
            <a:pPr>
              <a:lnSpc>
                <a:spcPct val="110000"/>
              </a:lnSpc>
              <a:buFont typeface="Wingdings" panose="05000000000000000000" pitchFamily="2" charset="2"/>
              <a:buChar char="Ø"/>
            </a:pPr>
            <a:r>
              <a:rPr lang="en-ZA" sz="5500" dirty="0">
                <a:solidFill>
                  <a:schemeClr val="tx1"/>
                </a:solidFill>
              </a:rPr>
              <a:t>Localisation</a:t>
            </a:r>
            <a:endParaRPr lang="en-ZA" sz="5500" dirty="0"/>
          </a:p>
          <a:p>
            <a:pPr>
              <a:lnSpc>
                <a:spcPct val="110000"/>
              </a:lnSpc>
            </a:pPr>
            <a:r>
              <a:rPr lang="en-ZA" sz="5500" dirty="0"/>
              <a:t>Government will implement various recovery plans through Operation </a:t>
            </a:r>
            <a:r>
              <a:rPr lang="en-ZA" sz="5500" dirty="0" err="1"/>
              <a:t>Vulindlela</a:t>
            </a:r>
            <a:endParaRPr lang="en-ZA" sz="5500" dirty="0"/>
          </a:p>
          <a:p>
            <a:pPr>
              <a:lnSpc>
                <a:spcPct val="110000"/>
              </a:lnSpc>
            </a:pPr>
            <a:r>
              <a:rPr lang="en-ZA" sz="5500" dirty="0"/>
              <a:t>Operation </a:t>
            </a:r>
            <a:r>
              <a:rPr lang="en-ZA" sz="5500" dirty="0" err="1"/>
              <a:t>Vulindlela</a:t>
            </a:r>
            <a:r>
              <a:rPr lang="en-ZA" sz="5500" dirty="0"/>
              <a:t> is a joint initiative of the Presidency and the National Treasury with the purpose of accelerating the reforms determined by the President. </a:t>
            </a:r>
          </a:p>
          <a:p>
            <a:pPr>
              <a:lnSpc>
                <a:spcPct val="110000"/>
              </a:lnSpc>
            </a:pPr>
            <a:r>
              <a:rPr lang="en-ZA" sz="5500" dirty="0"/>
              <a:t>It works to identify and remove blockages and provides support but does not itself implement the reforms – that is done by government departments/SOEs etc.</a:t>
            </a:r>
          </a:p>
          <a:p>
            <a:pPr>
              <a:lnSpc>
                <a:spcPct val="110000"/>
              </a:lnSpc>
            </a:pPr>
            <a:r>
              <a:rPr lang="en-ZA" sz="5500" dirty="0"/>
              <a:t>The initiative is run by a small technical team that draws on additional expertise and capacity in the public and private sectors</a:t>
            </a:r>
          </a:p>
          <a:p>
            <a:pPr>
              <a:buFont typeface="Wingdings" panose="05000000000000000000" pitchFamily="2" charset="2"/>
              <a:buChar char="Ø"/>
            </a:pPr>
            <a:endParaRPr lang="en-ZA" sz="1800" dirty="0"/>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spTree>
    <p:extLst>
      <p:ext uri="{BB962C8B-B14F-4D97-AF65-F5344CB8AC3E}">
        <p14:creationId xmlns:p14="http://schemas.microsoft.com/office/powerpoint/2010/main" val="2675585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20" y="320673"/>
            <a:ext cx="10515600" cy="1325563"/>
          </a:xfrm>
        </p:spPr>
        <p:txBody>
          <a:bodyPr>
            <a:normAutofit/>
          </a:bodyPr>
          <a:lstStyle/>
          <a:p>
            <a:r>
              <a:rPr lang="en-GB" sz="4000" b="1" dirty="0"/>
              <a:t>Economic Recovery: Infrastructure drive</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12</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934720" y="1825625"/>
            <a:ext cx="11043920" cy="4351338"/>
          </a:xfrm>
        </p:spPr>
        <p:txBody>
          <a:bodyPr>
            <a:normAutofit/>
          </a:bodyPr>
          <a:lstStyle/>
          <a:p>
            <a:pPr marL="0" indent="0">
              <a:buNone/>
            </a:pPr>
            <a:endParaRPr lang="en-ZA" dirty="0"/>
          </a:p>
          <a:p>
            <a:pPr marL="0" indent="0">
              <a:buNone/>
            </a:pPr>
            <a:endParaRPr lang="en-ZA" sz="1800" dirty="0"/>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graphicFrame>
        <p:nvGraphicFramePr>
          <p:cNvPr id="8" name="Chart 7">
            <a:extLst>
              <a:ext uri="{FF2B5EF4-FFF2-40B4-BE49-F238E27FC236}">
                <a16:creationId xmlns:a16="http://schemas.microsoft.com/office/drawing/2014/main" id="{D8B5545D-D58B-404E-B909-D223A5631686}"/>
              </a:ext>
            </a:extLst>
          </p:cNvPr>
          <p:cNvGraphicFramePr/>
          <p:nvPr>
            <p:extLst>
              <p:ext uri="{D42A27DB-BD31-4B8C-83A1-F6EECF244321}">
                <p14:modId xmlns:p14="http://schemas.microsoft.com/office/powerpoint/2010/main" val="4149747635"/>
              </p:ext>
            </p:extLst>
          </p:nvPr>
        </p:nvGraphicFramePr>
        <p:xfrm>
          <a:off x="437961" y="1561986"/>
          <a:ext cx="5252720" cy="47321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0B0C62B-B74B-4CC7-BE8B-070156FC0BAA}"/>
              </a:ext>
            </a:extLst>
          </p:cNvPr>
          <p:cNvSpPr txBox="1"/>
          <p:nvPr/>
        </p:nvSpPr>
        <p:spPr>
          <a:xfrm>
            <a:off x="5690681" y="1561986"/>
            <a:ext cx="6395029" cy="4473019"/>
          </a:xfrm>
          <a:prstGeom prst="rect">
            <a:avLst/>
          </a:prstGeom>
          <a:noFill/>
        </p:spPr>
        <p:txBody>
          <a:bodyPr wrap="square" rtlCol="0">
            <a:spAutoFit/>
          </a:bodyPr>
          <a:lstStyle/>
          <a:p>
            <a:pPr marL="228594" indent="-228594" defTabSz="914377">
              <a:lnSpc>
                <a:spcPct val="90000"/>
              </a:lnSpc>
              <a:spcBef>
                <a:spcPts val="1000"/>
              </a:spcBef>
              <a:buFont typeface="Arial" panose="020B0604020202020204" pitchFamily="34" charset="0"/>
              <a:buChar char="•"/>
            </a:pPr>
            <a:r>
              <a:rPr lang="en-ZA" dirty="0">
                <a:solidFill>
                  <a:srgbClr val="F0552B"/>
                </a:solidFill>
                <a:latin typeface="Century Gothic" panose="020B0502020202020204" pitchFamily="34" charset="0"/>
              </a:rPr>
              <a:t>Low economic growth and increasing debt levels after the global financial crisis have led to difficulties in the construction sector</a:t>
            </a:r>
          </a:p>
          <a:p>
            <a:pPr marL="228594" indent="-228594" defTabSz="914377">
              <a:lnSpc>
                <a:spcPct val="90000"/>
              </a:lnSpc>
              <a:spcBef>
                <a:spcPts val="1000"/>
              </a:spcBef>
              <a:buFont typeface="Arial" panose="020B0604020202020204" pitchFamily="34" charset="0"/>
              <a:buChar char="•"/>
            </a:pPr>
            <a:r>
              <a:rPr lang="en-ZA" dirty="0">
                <a:solidFill>
                  <a:srgbClr val="F0552B"/>
                </a:solidFill>
                <a:latin typeface="Century Gothic" panose="020B0502020202020204" pitchFamily="34" charset="0"/>
              </a:rPr>
              <a:t>The 2010 </a:t>
            </a:r>
            <a:r>
              <a:rPr lang="en-ZA" dirty="0" err="1">
                <a:solidFill>
                  <a:srgbClr val="F0552B"/>
                </a:solidFill>
                <a:latin typeface="Century Gothic" panose="020B0502020202020204" pitchFamily="34" charset="0"/>
              </a:rPr>
              <a:t>Fifa</a:t>
            </a:r>
            <a:r>
              <a:rPr lang="en-ZA" dirty="0">
                <a:solidFill>
                  <a:srgbClr val="F0552B"/>
                </a:solidFill>
                <a:latin typeface="Century Gothic" panose="020B0502020202020204" pitchFamily="34" charset="0"/>
              </a:rPr>
              <a:t> World Cup somewhat revived the industry, but since then there has been little construction activity</a:t>
            </a:r>
          </a:p>
          <a:p>
            <a:pPr marL="228594" indent="-228594" defTabSz="914377">
              <a:lnSpc>
                <a:spcPct val="90000"/>
              </a:lnSpc>
              <a:spcBef>
                <a:spcPts val="1000"/>
              </a:spcBef>
              <a:buFont typeface="Arial" panose="020B0604020202020204" pitchFamily="34" charset="0"/>
              <a:buChar char="•"/>
            </a:pPr>
            <a:r>
              <a:rPr lang="en-ZA" dirty="0">
                <a:solidFill>
                  <a:srgbClr val="F0552B"/>
                </a:solidFill>
                <a:latin typeface="Century Gothic" panose="020B0502020202020204" pitchFamily="34" charset="0"/>
              </a:rPr>
              <a:t>Gross fixed capital formation has been flat, down by a compounded annual rate of 1.2% in 2019, since the 10-year peak of R635bn in 2015</a:t>
            </a:r>
          </a:p>
          <a:p>
            <a:pPr marL="228594" indent="-228594" defTabSz="914377">
              <a:lnSpc>
                <a:spcPct val="90000"/>
              </a:lnSpc>
              <a:spcBef>
                <a:spcPts val="1000"/>
              </a:spcBef>
              <a:buFont typeface="Arial" panose="020B0604020202020204" pitchFamily="34" charset="0"/>
              <a:buChar char="•"/>
            </a:pPr>
            <a:r>
              <a:rPr lang="en-ZA" dirty="0">
                <a:solidFill>
                  <a:srgbClr val="F0552B"/>
                </a:solidFill>
                <a:latin typeface="Century Gothic" panose="020B0502020202020204" pitchFamily="34" charset="0"/>
              </a:rPr>
              <a:t>The total capital expenditure by government has fallen, especially in the new construction category</a:t>
            </a:r>
          </a:p>
          <a:p>
            <a:pPr marL="228594" indent="-228594" defTabSz="914377">
              <a:lnSpc>
                <a:spcPct val="90000"/>
              </a:lnSpc>
              <a:spcBef>
                <a:spcPts val="1000"/>
              </a:spcBef>
              <a:buFont typeface="Arial" panose="020B0604020202020204" pitchFamily="34" charset="0"/>
              <a:buChar char="•"/>
            </a:pPr>
            <a:r>
              <a:rPr lang="en-ZA" dirty="0">
                <a:solidFill>
                  <a:srgbClr val="F0552B"/>
                </a:solidFill>
                <a:latin typeface="Century Gothic" panose="020B0502020202020204" pitchFamily="34" charset="0"/>
              </a:rPr>
              <a:t>Government’s spending on new construction declined by 6.6% from R194bn in 2016 to R158bn in 2019</a:t>
            </a:r>
          </a:p>
          <a:p>
            <a:pPr marL="228594" indent="-228594" defTabSz="914377">
              <a:lnSpc>
                <a:spcPct val="90000"/>
              </a:lnSpc>
              <a:spcBef>
                <a:spcPts val="1000"/>
              </a:spcBef>
              <a:buFont typeface="Arial" panose="020B0604020202020204" pitchFamily="34" charset="0"/>
              <a:buChar char="•"/>
            </a:pPr>
            <a:r>
              <a:rPr lang="en-ZA" dirty="0">
                <a:solidFill>
                  <a:srgbClr val="F0552B"/>
                </a:solidFill>
                <a:latin typeface="Century Gothic" panose="020B0502020202020204" pitchFamily="34" charset="0"/>
              </a:rPr>
              <a:t>R100bn for the infrastructure fund</a:t>
            </a:r>
          </a:p>
        </p:txBody>
      </p:sp>
      <p:sp>
        <p:nvSpPr>
          <p:cNvPr id="9" name="TextBox 8">
            <a:extLst>
              <a:ext uri="{FF2B5EF4-FFF2-40B4-BE49-F238E27FC236}">
                <a16:creationId xmlns:a16="http://schemas.microsoft.com/office/drawing/2014/main" id="{8C382B9A-042A-4209-8B28-566D9FD3317F}"/>
              </a:ext>
            </a:extLst>
          </p:cNvPr>
          <p:cNvSpPr txBox="1"/>
          <p:nvPr/>
        </p:nvSpPr>
        <p:spPr>
          <a:xfrm>
            <a:off x="165371" y="6342502"/>
            <a:ext cx="5525310" cy="261610"/>
          </a:xfrm>
          <a:prstGeom prst="rect">
            <a:avLst/>
          </a:prstGeom>
          <a:noFill/>
        </p:spPr>
        <p:txBody>
          <a:bodyPr wrap="square" rtlCol="0">
            <a:spAutoFit/>
          </a:bodyPr>
          <a:lstStyle/>
          <a:p>
            <a:r>
              <a:rPr lang="en-ZA" sz="1100" i="1" dirty="0"/>
              <a:t>Source: Statistics South Africa</a:t>
            </a:r>
          </a:p>
        </p:txBody>
      </p:sp>
    </p:spTree>
    <p:extLst>
      <p:ext uri="{BB962C8B-B14F-4D97-AF65-F5344CB8AC3E}">
        <p14:creationId xmlns:p14="http://schemas.microsoft.com/office/powerpoint/2010/main" val="1087870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20" y="320673"/>
            <a:ext cx="10515600" cy="1325563"/>
          </a:xfrm>
        </p:spPr>
        <p:txBody>
          <a:bodyPr>
            <a:normAutofit/>
          </a:bodyPr>
          <a:lstStyle/>
          <a:p>
            <a:r>
              <a:rPr lang="en-GB" sz="4000" b="1" dirty="0"/>
              <a:t>Economic Recovery: Infrastructure drive</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13</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934720" y="1825625"/>
            <a:ext cx="11043920" cy="4351338"/>
          </a:xfrm>
        </p:spPr>
        <p:txBody>
          <a:bodyPr>
            <a:normAutofit/>
          </a:bodyPr>
          <a:lstStyle/>
          <a:p>
            <a:pPr marL="0" indent="0">
              <a:buNone/>
            </a:pPr>
            <a:endParaRPr lang="en-ZA" dirty="0"/>
          </a:p>
          <a:p>
            <a:pPr marL="0" indent="0">
              <a:buNone/>
            </a:pPr>
            <a:endParaRPr lang="en-ZA" sz="1800" dirty="0"/>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sp>
        <p:nvSpPr>
          <p:cNvPr id="3" name="TextBox 2">
            <a:extLst>
              <a:ext uri="{FF2B5EF4-FFF2-40B4-BE49-F238E27FC236}">
                <a16:creationId xmlns:a16="http://schemas.microsoft.com/office/drawing/2014/main" id="{A0B0C62B-B74B-4CC7-BE8B-070156FC0BAA}"/>
              </a:ext>
            </a:extLst>
          </p:cNvPr>
          <p:cNvSpPr txBox="1"/>
          <p:nvPr/>
        </p:nvSpPr>
        <p:spPr>
          <a:xfrm>
            <a:off x="248920" y="1323222"/>
            <a:ext cx="10611429" cy="4483279"/>
          </a:xfrm>
          <a:prstGeom prst="rect">
            <a:avLst/>
          </a:prstGeom>
          <a:noFill/>
        </p:spPr>
        <p:txBody>
          <a:bodyPr wrap="square" rtlCol="0">
            <a:spAutoFit/>
          </a:bodyPr>
          <a:lstStyle/>
          <a:p>
            <a:pPr marL="228594" indent="-228594" defTabSz="914377">
              <a:lnSpc>
                <a:spcPct val="90000"/>
              </a:lnSpc>
              <a:spcBef>
                <a:spcPts val="1000"/>
              </a:spcBef>
              <a:buFont typeface="Arial" panose="020B0604020202020204" pitchFamily="34" charset="0"/>
              <a:buChar char="•"/>
            </a:pPr>
            <a:r>
              <a:rPr lang="en-GB" dirty="0">
                <a:solidFill>
                  <a:srgbClr val="F0552B"/>
                </a:solidFill>
                <a:latin typeface="Century Gothic" panose="020B0502020202020204" pitchFamily="34" charset="0"/>
              </a:rPr>
              <a:t>The key risk here is the potential lack of capacity in the sector to roll out these infrastructure projects</a:t>
            </a:r>
          </a:p>
          <a:p>
            <a:pPr marL="228594" indent="-228594" defTabSz="914377">
              <a:lnSpc>
                <a:spcPct val="90000"/>
              </a:lnSpc>
              <a:spcBef>
                <a:spcPts val="1000"/>
              </a:spcBef>
              <a:buFont typeface="Arial" panose="020B0604020202020204" pitchFamily="34" charset="0"/>
              <a:buChar char="•"/>
            </a:pPr>
            <a:r>
              <a:rPr lang="en-GB" dirty="0">
                <a:solidFill>
                  <a:srgbClr val="F0552B"/>
                </a:solidFill>
                <a:latin typeface="Century Gothic" panose="020B0502020202020204" pitchFamily="34" charset="0"/>
              </a:rPr>
              <a:t>Encouraging is the fact that SA has a strong framework that allows for infrastructure investment in public-private partnerships (PPPs), although the number of PPPs for infrastructure has declined </a:t>
            </a:r>
          </a:p>
          <a:p>
            <a:pPr marL="228594" indent="-228594" defTabSz="914377">
              <a:lnSpc>
                <a:spcPct val="90000"/>
              </a:lnSpc>
              <a:spcBef>
                <a:spcPts val="1000"/>
              </a:spcBef>
              <a:buFont typeface="Arial" panose="020B0604020202020204" pitchFamily="34" charset="0"/>
              <a:buChar char="•"/>
            </a:pPr>
            <a:r>
              <a:rPr lang="en-GB" dirty="0">
                <a:solidFill>
                  <a:srgbClr val="F0552B"/>
                </a:solidFill>
                <a:latin typeface="Century Gothic" panose="020B0502020202020204" pitchFamily="34" charset="0"/>
              </a:rPr>
              <a:t>One indication of the decline is that no new PPPs have been registered in the National Treasury framework since 2017</a:t>
            </a:r>
          </a:p>
          <a:p>
            <a:pPr marL="228594" indent="-228594" defTabSz="914377">
              <a:lnSpc>
                <a:spcPct val="90000"/>
              </a:lnSpc>
              <a:spcBef>
                <a:spcPts val="1000"/>
              </a:spcBef>
              <a:buFont typeface="Arial" panose="020B0604020202020204" pitchFamily="34" charset="0"/>
              <a:buChar char="•"/>
            </a:pPr>
            <a:r>
              <a:rPr lang="en-GB" dirty="0">
                <a:solidFill>
                  <a:srgbClr val="F0552B"/>
                </a:solidFill>
                <a:latin typeface="Century Gothic" panose="020B0502020202020204" pitchFamily="34" charset="0"/>
              </a:rPr>
              <a:t>Some of the catalysts needed for ideal investment conditions for infrastructure spending include: </a:t>
            </a:r>
          </a:p>
          <a:p>
            <a:pPr marL="285750" indent="-285750" algn="l" rtl="0" fontAlgn="base">
              <a:buFont typeface="Wingdings" panose="05000000000000000000" pitchFamily="2" charset="2"/>
              <a:buChar char="Ø"/>
            </a:pPr>
            <a:r>
              <a:rPr lang="en-GB" dirty="0">
                <a:latin typeface="Century Gothic" panose="020B0502020202020204" pitchFamily="34" charset="0"/>
              </a:rPr>
              <a:t>Policy clarity and certainty to boost business confidence and to reduce the trust deficit between public and private sector </a:t>
            </a:r>
          </a:p>
          <a:p>
            <a:pPr marL="285750" indent="-285750" algn="l" rtl="0" fontAlgn="base">
              <a:buFont typeface="Wingdings" panose="05000000000000000000" pitchFamily="2" charset="2"/>
              <a:buChar char="Ø"/>
            </a:pPr>
            <a:r>
              <a:rPr lang="en-GB" dirty="0">
                <a:latin typeface="Century Gothic" panose="020B0502020202020204" pitchFamily="34" charset="0"/>
              </a:rPr>
              <a:t>Adequate human and financial resources in government to administer project processes </a:t>
            </a:r>
          </a:p>
          <a:p>
            <a:pPr marL="285750" indent="-285750" algn="l" rtl="0" fontAlgn="base">
              <a:buFont typeface="Wingdings" panose="05000000000000000000" pitchFamily="2" charset="2"/>
              <a:buChar char="Ø"/>
            </a:pPr>
            <a:r>
              <a:rPr lang="en-GB" dirty="0">
                <a:latin typeface="Century Gothic" panose="020B0502020202020204" pitchFamily="34" charset="0"/>
              </a:rPr>
              <a:t>A clear framework that can be used to determine the appropriate approach for each project </a:t>
            </a:r>
          </a:p>
          <a:p>
            <a:pPr marL="228594" indent="-228594" defTabSz="914377">
              <a:lnSpc>
                <a:spcPct val="90000"/>
              </a:lnSpc>
              <a:spcBef>
                <a:spcPts val="1000"/>
              </a:spcBef>
              <a:buFont typeface="Arial" panose="020B0604020202020204" pitchFamily="34" charset="0"/>
              <a:buChar char="•"/>
            </a:pPr>
            <a:endParaRPr lang="en-GB" dirty="0">
              <a:solidFill>
                <a:srgbClr val="F0552B"/>
              </a:solidFill>
              <a:latin typeface="Century Gothic" panose="020B0502020202020204" pitchFamily="34" charset="0"/>
            </a:endParaRPr>
          </a:p>
        </p:txBody>
      </p:sp>
    </p:spTree>
    <p:extLst>
      <p:ext uri="{BB962C8B-B14F-4D97-AF65-F5344CB8AC3E}">
        <p14:creationId xmlns:p14="http://schemas.microsoft.com/office/powerpoint/2010/main" val="285501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365124"/>
            <a:ext cx="10515600" cy="1325563"/>
          </a:xfrm>
        </p:spPr>
        <p:txBody>
          <a:bodyPr>
            <a:normAutofit/>
          </a:bodyPr>
          <a:lstStyle/>
          <a:p>
            <a:r>
              <a:rPr lang="en-GB" sz="4000" b="1" dirty="0"/>
              <a:t>Economic Recovery: Spectrum auction</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14</a:t>
            </a:fld>
            <a:endParaRPr lang="en-GB"/>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sp>
        <p:nvSpPr>
          <p:cNvPr id="9" name="TextBox 8">
            <a:extLst>
              <a:ext uri="{FF2B5EF4-FFF2-40B4-BE49-F238E27FC236}">
                <a16:creationId xmlns:a16="http://schemas.microsoft.com/office/drawing/2014/main" id="{F10A8930-7EFD-4F32-B2A5-CD035C34DB36}"/>
              </a:ext>
            </a:extLst>
          </p:cNvPr>
          <p:cNvSpPr txBox="1"/>
          <p:nvPr/>
        </p:nvSpPr>
        <p:spPr>
          <a:xfrm>
            <a:off x="314960" y="1554480"/>
            <a:ext cx="11480800" cy="341632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0552B"/>
                </a:solidFill>
                <a:latin typeface="Century Gothic" panose="020B0502020202020204" pitchFamily="34" charset="0"/>
              </a:rPr>
              <a:t>High data costs</a:t>
            </a:r>
          </a:p>
          <a:p>
            <a:pPr marL="285750" indent="-285750">
              <a:buFont typeface="Arial" panose="020B0604020202020204" pitchFamily="34" charset="0"/>
              <a:buChar char="•"/>
            </a:pPr>
            <a:r>
              <a:rPr lang="en-ZA" dirty="0">
                <a:solidFill>
                  <a:srgbClr val="F0552B"/>
                </a:solidFill>
                <a:latin typeface="Century Gothic" panose="020B0502020202020204" pitchFamily="34" charset="0"/>
              </a:rPr>
              <a:t>The scarcity of spectrum is because of growth in traffic volumes on mobile networks because of the use of streaming, video conferencing and social media</a:t>
            </a:r>
            <a:endParaRPr lang="en-GB" dirty="0">
              <a:solidFill>
                <a:srgbClr val="F0552B"/>
              </a:solidFill>
              <a:latin typeface="Century Gothic" panose="020B0502020202020204" pitchFamily="34" charset="0"/>
            </a:endParaRPr>
          </a:p>
          <a:p>
            <a:pPr marL="285750" indent="-285750">
              <a:buFont typeface="Arial" panose="020B0604020202020204" pitchFamily="34" charset="0"/>
              <a:buChar char="•"/>
            </a:pPr>
            <a:r>
              <a:rPr lang="en-GB" dirty="0">
                <a:solidFill>
                  <a:srgbClr val="F0552B"/>
                </a:solidFill>
                <a:latin typeface="Century Gothic" panose="020B0502020202020204" pitchFamily="34" charset="0"/>
              </a:rPr>
              <a:t>The numerous delays in spectrum allocation has increased the cost for mobile network operators to deploy communication services. </a:t>
            </a:r>
          </a:p>
          <a:p>
            <a:pPr marL="285750" indent="-285750">
              <a:buFont typeface="Arial" panose="020B0604020202020204" pitchFamily="34" charset="0"/>
              <a:buChar char="•"/>
            </a:pPr>
            <a:r>
              <a:rPr lang="en-ZA" dirty="0">
                <a:solidFill>
                  <a:srgbClr val="F0552B"/>
                </a:solidFill>
                <a:latin typeface="Century Gothic" panose="020B0502020202020204" pitchFamily="34" charset="0"/>
              </a:rPr>
              <a:t>The licensing of the spectrum aims to achieve the following:</a:t>
            </a:r>
          </a:p>
          <a:p>
            <a:pPr marL="285750" indent="-285750">
              <a:buFont typeface="Wingdings" panose="05000000000000000000" pitchFamily="2" charset="2"/>
              <a:buChar char="Ø"/>
            </a:pPr>
            <a:r>
              <a:rPr lang="en-ZA" dirty="0">
                <a:latin typeface="Century Gothic" panose="020B0502020202020204" pitchFamily="34" charset="0"/>
              </a:rPr>
              <a:t>Remedy high data costs</a:t>
            </a:r>
          </a:p>
          <a:p>
            <a:pPr marL="285750" indent="-285750">
              <a:buFont typeface="Wingdings" panose="05000000000000000000" pitchFamily="2" charset="2"/>
              <a:buChar char="Ø"/>
            </a:pPr>
            <a:r>
              <a:rPr lang="en-ZA" dirty="0">
                <a:latin typeface="Century Gothic" panose="020B0502020202020204" pitchFamily="34" charset="0"/>
              </a:rPr>
              <a:t>Enable greater access to rural areas for communication</a:t>
            </a:r>
          </a:p>
          <a:p>
            <a:pPr marL="285750" indent="-285750">
              <a:buFont typeface="Wingdings" panose="05000000000000000000" pitchFamily="2" charset="2"/>
              <a:buChar char="Ø"/>
            </a:pPr>
            <a:r>
              <a:rPr lang="en-ZA" dirty="0">
                <a:latin typeface="Century Gothic" panose="020B0502020202020204" pitchFamily="34" charset="0"/>
              </a:rPr>
              <a:t>Reduce barriers to entry in the ICT sector</a:t>
            </a:r>
          </a:p>
          <a:p>
            <a:pPr marL="285750" indent="-285750">
              <a:buFont typeface="Wingdings" panose="05000000000000000000" pitchFamily="2" charset="2"/>
              <a:buChar char="Ø"/>
            </a:pPr>
            <a:r>
              <a:rPr lang="en-ZA" dirty="0">
                <a:latin typeface="Century Gothic" panose="020B0502020202020204" pitchFamily="34" charset="0"/>
              </a:rPr>
              <a:t>Improve ease of doing business in South Africa</a:t>
            </a:r>
          </a:p>
          <a:p>
            <a:pPr marL="285750" indent="-285750">
              <a:buFont typeface="Wingdings" panose="05000000000000000000" pitchFamily="2" charset="2"/>
              <a:buChar char="Ø"/>
            </a:pPr>
            <a:r>
              <a:rPr lang="en-ZA" dirty="0">
                <a:latin typeface="Century Gothic" panose="020B0502020202020204" pitchFamily="34" charset="0"/>
              </a:rPr>
              <a:t>Improve South Africa’s global competitive rankings</a:t>
            </a:r>
          </a:p>
          <a:p>
            <a:pPr marL="285750" indent="-285750">
              <a:buFont typeface="Wingdings" panose="05000000000000000000" pitchFamily="2" charset="2"/>
              <a:buChar char="Ø"/>
            </a:pPr>
            <a:r>
              <a:rPr lang="en-ZA" dirty="0">
                <a:latin typeface="Century Gothic" panose="020B0502020202020204" pitchFamily="34" charset="0"/>
              </a:rPr>
              <a:t>Accelerate technology and 5G deployment – simulate innovation</a:t>
            </a:r>
          </a:p>
        </p:txBody>
      </p:sp>
    </p:spTree>
    <p:extLst>
      <p:ext uri="{BB962C8B-B14F-4D97-AF65-F5344CB8AC3E}">
        <p14:creationId xmlns:p14="http://schemas.microsoft.com/office/powerpoint/2010/main" val="3756325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365124"/>
            <a:ext cx="10515600" cy="1325563"/>
          </a:xfrm>
        </p:spPr>
        <p:txBody>
          <a:bodyPr>
            <a:normAutofit/>
          </a:bodyPr>
          <a:lstStyle/>
          <a:p>
            <a:r>
              <a:rPr lang="en-GB" sz="4000" b="1" dirty="0"/>
              <a:t>Economic Recovery: Energy generation</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15</a:t>
            </a:fld>
            <a:endParaRPr lang="en-GB"/>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sp>
        <p:nvSpPr>
          <p:cNvPr id="9" name="TextBox 8">
            <a:extLst>
              <a:ext uri="{FF2B5EF4-FFF2-40B4-BE49-F238E27FC236}">
                <a16:creationId xmlns:a16="http://schemas.microsoft.com/office/drawing/2014/main" id="{F10A8930-7EFD-4F32-B2A5-CD035C34DB36}"/>
              </a:ext>
            </a:extLst>
          </p:cNvPr>
          <p:cNvSpPr txBox="1"/>
          <p:nvPr/>
        </p:nvSpPr>
        <p:spPr>
          <a:xfrm>
            <a:off x="7019364" y="1554480"/>
            <a:ext cx="5172635" cy="2862322"/>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0552B"/>
                </a:solidFill>
                <a:latin typeface="Century Gothic" panose="020B0502020202020204" pitchFamily="34" charset="0"/>
              </a:rPr>
              <a:t>Unreliable electricity supply – constraint to economic recovery</a:t>
            </a:r>
          </a:p>
          <a:p>
            <a:pPr marL="285750" indent="-285750">
              <a:buFont typeface="Arial" panose="020B0604020202020204" pitchFamily="34" charset="0"/>
              <a:buChar char="•"/>
            </a:pPr>
            <a:r>
              <a:rPr lang="en-GB" dirty="0">
                <a:solidFill>
                  <a:srgbClr val="F0552B"/>
                </a:solidFill>
                <a:latin typeface="Century Gothic" panose="020B0502020202020204" pitchFamily="34" charset="0"/>
              </a:rPr>
              <a:t>Eskom – unable to meet demand</a:t>
            </a:r>
          </a:p>
          <a:p>
            <a:pPr marL="285750" indent="-285750">
              <a:buFont typeface="Arial" panose="020B0604020202020204" pitchFamily="34" charset="0"/>
              <a:buChar char="•"/>
            </a:pPr>
            <a:r>
              <a:rPr lang="en-GB" dirty="0">
                <a:solidFill>
                  <a:srgbClr val="F0552B"/>
                </a:solidFill>
                <a:latin typeface="Century Gothic" panose="020B0502020202020204" pitchFamily="34" charset="0"/>
              </a:rPr>
              <a:t>Operation </a:t>
            </a:r>
            <a:r>
              <a:rPr lang="en-GB" dirty="0" err="1">
                <a:solidFill>
                  <a:srgbClr val="F0552B"/>
                </a:solidFill>
                <a:latin typeface="Century Gothic" panose="020B0502020202020204" pitchFamily="34" charset="0"/>
              </a:rPr>
              <a:t>Vulindlela</a:t>
            </a:r>
            <a:r>
              <a:rPr lang="en-GB" dirty="0">
                <a:solidFill>
                  <a:srgbClr val="F0552B"/>
                </a:solidFill>
                <a:latin typeface="Century Gothic" panose="020B0502020202020204" pitchFamily="34" charset="0"/>
              </a:rPr>
              <a:t> interventions:</a:t>
            </a:r>
          </a:p>
          <a:p>
            <a:pPr marL="285750" indent="-285750">
              <a:buFont typeface="Wingdings" panose="05000000000000000000" pitchFamily="2" charset="2"/>
              <a:buChar char="Ø"/>
            </a:pPr>
            <a:r>
              <a:rPr lang="en-GB" dirty="0">
                <a:latin typeface="Century Gothic" panose="020B0502020202020204" pitchFamily="34" charset="0"/>
              </a:rPr>
              <a:t>Reduce administrative burden for generation projects</a:t>
            </a:r>
          </a:p>
          <a:p>
            <a:pPr marL="285750" indent="-285750">
              <a:buFont typeface="Wingdings" panose="05000000000000000000" pitchFamily="2" charset="2"/>
              <a:buChar char="Ø"/>
            </a:pPr>
            <a:r>
              <a:rPr lang="en-GB" dirty="0">
                <a:latin typeface="Century Gothic" panose="020B0502020202020204" pitchFamily="34" charset="0"/>
              </a:rPr>
              <a:t>Fast-track procurement of additional electricity</a:t>
            </a:r>
          </a:p>
          <a:p>
            <a:pPr marL="285750" indent="-285750">
              <a:buFont typeface="Wingdings" panose="05000000000000000000" pitchFamily="2" charset="2"/>
              <a:buChar char="Ø"/>
            </a:pPr>
            <a:r>
              <a:rPr lang="en-GB" dirty="0">
                <a:latin typeface="Century Gothic" panose="020B0502020202020204" pitchFamily="34" charset="0"/>
              </a:rPr>
              <a:t>Improve municipal distribution infrastructure</a:t>
            </a:r>
          </a:p>
        </p:txBody>
      </p:sp>
      <p:pic>
        <p:nvPicPr>
          <p:cNvPr id="4" name="Picture 3">
            <a:extLst>
              <a:ext uri="{FF2B5EF4-FFF2-40B4-BE49-F238E27FC236}">
                <a16:creationId xmlns:a16="http://schemas.microsoft.com/office/drawing/2014/main" id="{D8FD6317-90E3-4A69-B5CF-A56D4E84CC43}"/>
              </a:ext>
            </a:extLst>
          </p:cNvPr>
          <p:cNvPicPr>
            <a:picLocks noChangeAspect="1"/>
          </p:cNvPicPr>
          <p:nvPr/>
        </p:nvPicPr>
        <p:blipFill>
          <a:blip r:embed="rId3"/>
          <a:stretch>
            <a:fillRect/>
          </a:stretch>
        </p:blipFill>
        <p:spPr>
          <a:xfrm>
            <a:off x="165371" y="1554480"/>
            <a:ext cx="6610836" cy="4210079"/>
          </a:xfrm>
          <a:prstGeom prst="rect">
            <a:avLst/>
          </a:prstGeom>
        </p:spPr>
      </p:pic>
      <p:sp>
        <p:nvSpPr>
          <p:cNvPr id="8" name="TextBox 7">
            <a:extLst>
              <a:ext uri="{FF2B5EF4-FFF2-40B4-BE49-F238E27FC236}">
                <a16:creationId xmlns:a16="http://schemas.microsoft.com/office/drawing/2014/main" id="{066408A7-BDC2-42E7-B13F-09F5FD2E7A7D}"/>
              </a:ext>
            </a:extLst>
          </p:cNvPr>
          <p:cNvSpPr txBox="1"/>
          <p:nvPr/>
        </p:nvSpPr>
        <p:spPr>
          <a:xfrm>
            <a:off x="165371" y="6342502"/>
            <a:ext cx="5525310" cy="261610"/>
          </a:xfrm>
          <a:prstGeom prst="rect">
            <a:avLst/>
          </a:prstGeom>
          <a:noFill/>
        </p:spPr>
        <p:txBody>
          <a:bodyPr wrap="square" rtlCol="0">
            <a:spAutoFit/>
          </a:bodyPr>
          <a:lstStyle/>
          <a:p>
            <a:r>
              <a:rPr lang="en-ZA" sz="1100" i="1" dirty="0"/>
              <a:t>Source: Full budget review (Eskom)</a:t>
            </a:r>
          </a:p>
        </p:txBody>
      </p:sp>
    </p:spTree>
    <p:extLst>
      <p:ext uri="{BB962C8B-B14F-4D97-AF65-F5344CB8AC3E}">
        <p14:creationId xmlns:p14="http://schemas.microsoft.com/office/powerpoint/2010/main" val="29484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88AA51-F1ED-4264-B7D7-210762FFB016}"/>
              </a:ext>
            </a:extLst>
          </p:cNvPr>
          <p:cNvPicPr>
            <a:picLocks noChangeAspect="1"/>
          </p:cNvPicPr>
          <p:nvPr/>
        </p:nvPicPr>
        <p:blipFill rotWithShape="1">
          <a:blip r:embed="rId3"/>
          <a:srcRect t="6966"/>
          <a:stretch/>
        </p:blipFill>
        <p:spPr>
          <a:xfrm>
            <a:off x="0" y="3950182"/>
            <a:ext cx="9144000" cy="2233636"/>
          </a:xfrm>
          <a:prstGeom prst="rect">
            <a:avLst/>
          </a:prstGeom>
        </p:spPr>
      </p:pic>
      <p:sp>
        <p:nvSpPr>
          <p:cNvPr id="5" name="Rectangle 4">
            <a:extLst>
              <a:ext uri="{FF2B5EF4-FFF2-40B4-BE49-F238E27FC236}">
                <a16:creationId xmlns:a16="http://schemas.microsoft.com/office/drawing/2014/main" id="{B0C1F912-CEF6-44C6-AFA4-0A5DD5FD2987}"/>
              </a:ext>
            </a:extLst>
          </p:cNvPr>
          <p:cNvSpPr>
            <a:spLocks noChangeArrowheads="1"/>
          </p:cNvSpPr>
          <p:nvPr/>
        </p:nvSpPr>
        <p:spPr bwMode="auto">
          <a:xfrm>
            <a:off x="9448680" y="686214"/>
            <a:ext cx="2577858" cy="5611284"/>
          </a:xfrm>
          <a:prstGeom prst="rect">
            <a:avLst/>
          </a:prstGeom>
          <a:noFill/>
          <a:ln>
            <a:noFill/>
          </a:ln>
          <a:effectLst/>
          <a:extLst>
            <a:ext uri="{909E8E84-426E-40DD-AFC4-6F175D3DCCD1}">
              <a14:hiddenFill xmlns:a14="http://schemas.microsoft.com/office/drawing/2010/main">
                <a:solidFill>
                  <a:schemeClr val="accent2">
                    <a:lumMod val="100000"/>
                    <a:lumOff val="0"/>
                  </a:schemeClr>
                </a:solidFill>
              </a14:hiddenFill>
            </a:ext>
            <a:ext uri="{91240B29-F687-4F45-9708-019B960494DF}">
              <a14:hiddenLine xmlns:a14="http://schemas.microsoft.com/office/drawing/2010/main" w="38100">
                <a:solidFill>
                  <a:srgbClr val="8C7732"/>
                </a:solidFill>
                <a:miter lim="800000"/>
                <a:headEnd type="none" w="med" len="med"/>
                <a:tailEnd type="none" w="med" len="med"/>
              </a14:hiddenLine>
            </a:ext>
          </a:extLst>
        </p:spPr>
        <p:txBody>
          <a:bodyPr rot="0" vert="horz" wrap="square" lIns="60960" tIns="60960" rIns="60960" bIns="60960" numCol="1" anchor="t" anchorCtr="0" upright="1">
            <a:noAutofit/>
          </a:bodyPr>
          <a:lstStyle/>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Intellidex (Pty) Ltd</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1</a:t>
            </a:r>
            <a:r>
              <a:rPr lang="en-US" sz="1200" baseline="30000">
                <a:solidFill>
                  <a:srgbClr val="58595B"/>
                </a:solidFill>
                <a:latin typeface="Century Gothic" panose="020B0502020202020204" pitchFamily="34" charset="0"/>
                <a:ea typeface="Calibri" panose="020F0502020204030204" pitchFamily="34" charset="0"/>
                <a:cs typeface="Calibri" panose="020F0502020204030204" pitchFamily="34" charset="0"/>
              </a:rPr>
              <a:t>st</a:t>
            </a: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 Floor, Building 3</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Inanda Greens Office Park</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54 Wierda Road West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Sandton</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2194</a:t>
            </a:r>
            <a:b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b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South Africa</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Tel: +27 (0)11 084 5200</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Email: mail@intellidex.co.za</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Intellidex UK Limited</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1200">
                <a:solidFill>
                  <a:srgbClr val="58595B"/>
                </a:solidFill>
                <a:latin typeface="Century Gothic" panose="020B0502020202020204" pitchFamily="34" charset="0"/>
                <a:ea typeface="Calibri" panose="020F0502020204030204" pitchFamily="34" charset="0"/>
                <a:cs typeface="Calibri" panose="020F0502020204030204" pitchFamily="34" charset="0"/>
              </a:rPr>
              <a:t>84 Eccleston Square</a:t>
            </a:r>
          </a:p>
          <a:p>
            <a:pPr>
              <a:lnSpc>
                <a:spcPct val="107000"/>
              </a:lnSpc>
            </a:pPr>
            <a:r>
              <a:rPr lang="en-GB" sz="1200">
                <a:solidFill>
                  <a:srgbClr val="58595B"/>
                </a:solidFill>
                <a:latin typeface="Century Gothic" panose="020B0502020202020204" pitchFamily="34" charset="0"/>
                <a:ea typeface="Calibri" panose="020F0502020204030204" pitchFamily="34" charset="0"/>
                <a:cs typeface="Calibri" panose="020F0502020204030204" pitchFamily="34" charset="0"/>
              </a:rPr>
              <a:t>London</a:t>
            </a:r>
          </a:p>
          <a:p>
            <a:pPr>
              <a:lnSpc>
                <a:spcPct val="107000"/>
              </a:lnSpc>
            </a:pPr>
            <a:r>
              <a:rPr lang="en-GB" sz="1200">
                <a:solidFill>
                  <a:srgbClr val="58595B"/>
                </a:solidFill>
                <a:latin typeface="Century Gothic" panose="020B0502020202020204" pitchFamily="34" charset="0"/>
                <a:ea typeface="Calibri" panose="020F0502020204030204" pitchFamily="34" charset="0"/>
                <a:cs typeface="Calibri" panose="020F0502020204030204" pitchFamily="34" charset="0"/>
              </a:rPr>
              <a:t>SW1V 1PX</a:t>
            </a:r>
          </a:p>
          <a:p>
            <a:pPr>
              <a:lnSpc>
                <a:spcPct val="107000"/>
              </a:lnSpc>
            </a:pPr>
            <a:r>
              <a:rPr lang="en-GB" sz="1200">
                <a:solidFill>
                  <a:srgbClr val="58595B"/>
                </a:solidFill>
                <a:latin typeface="Century Gothic" panose="020B0502020202020204" pitchFamily="34" charset="0"/>
                <a:ea typeface="Calibri" panose="020F0502020204030204" pitchFamily="34" charset="0"/>
                <a:cs typeface="Calibri" panose="020F0502020204030204" pitchFamily="34" charset="0"/>
              </a:rPr>
              <a:t>United Kingdom</a:t>
            </a:r>
          </a:p>
          <a:p>
            <a:pPr>
              <a:lnSpc>
                <a:spcPct val="107000"/>
              </a:lnSpc>
            </a:pPr>
            <a:r>
              <a:rPr lang="en-US" sz="4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Tel: +44 20 3286 0774</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Email: mail@intellidex.co.uk</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 </a:t>
            </a: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Intellidex USA Inc</a:t>
            </a:r>
            <a:b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b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15th Floor</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50 Milk Street</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Boston, MA</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02109</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United States of America</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Tel: +1 617 817 5304</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4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Email: mail@intellidexinc.com</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solidFill>
                  <a:srgbClr val="58595B"/>
                </a:solidFill>
                <a:latin typeface="Century Gothic" panose="020B0502020202020204" pitchFamily="34" charset="0"/>
                <a:ea typeface="Calibri" panose="020F0502020204030204" pitchFamily="34" charset="0"/>
                <a:cs typeface="Calibri" panose="020F0502020204030204" pitchFamily="34" charset="0"/>
              </a:rPr>
              <a:t> </a:t>
            </a:r>
            <a:endParaRPr lang="en-GB" sz="1467">
              <a:solidFill>
                <a:srgbClr val="3B383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3E42D62-87A7-4493-8526-8B2A7198CC4E}"/>
              </a:ext>
            </a:extLst>
          </p:cNvPr>
          <p:cNvSpPr txBox="1"/>
          <p:nvPr/>
        </p:nvSpPr>
        <p:spPr>
          <a:xfrm>
            <a:off x="86264" y="1039050"/>
            <a:ext cx="9057736" cy="2236253"/>
          </a:xfrm>
          <a:prstGeom prst="rect">
            <a:avLst/>
          </a:prstGeom>
          <a:noFill/>
        </p:spPr>
        <p:txBody>
          <a:bodyPr wrap="square" rtlCol="0">
            <a:spAutoFit/>
          </a:bodyPr>
          <a:lstStyle/>
          <a:p>
            <a:r>
              <a:rPr lang="en-GB" sz="2133" b="1" dirty="0">
                <a:solidFill>
                  <a:srgbClr val="F0552B"/>
                </a:solidFill>
                <a:latin typeface="Century Gothic" panose="020B0502020202020204" pitchFamily="34" charset="0"/>
              </a:rPr>
              <a:t>Any questions?</a:t>
            </a:r>
          </a:p>
          <a:p>
            <a:endParaRPr lang="en-GB" sz="2133" dirty="0">
              <a:solidFill>
                <a:srgbClr val="F0552B"/>
              </a:solidFill>
              <a:latin typeface="Century Gothic" panose="020B0502020202020204" pitchFamily="34" charset="0"/>
            </a:endParaRPr>
          </a:p>
          <a:p>
            <a:endParaRPr lang="en-GB" sz="2133" dirty="0">
              <a:solidFill>
                <a:srgbClr val="F0552B"/>
              </a:solidFill>
              <a:latin typeface="Century Gothic" panose="020B0502020202020204" pitchFamily="34" charset="0"/>
            </a:endParaRPr>
          </a:p>
          <a:p>
            <a:endParaRPr lang="en-GB" sz="2133" dirty="0">
              <a:solidFill>
                <a:srgbClr val="F0552B"/>
              </a:solidFill>
              <a:latin typeface="Century Gothic" panose="020B0502020202020204" pitchFamily="34" charset="0"/>
            </a:endParaRPr>
          </a:p>
          <a:p>
            <a:endParaRPr lang="en-GB" dirty="0">
              <a:solidFill>
                <a:srgbClr val="F0552B"/>
              </a:solidFill>
              <a:latin typeface="Century Gothic" panose="020B0502020202020204" pitchFamily="34" charset="0"/>
            </a:endParaRPr>
          </a:p>
          <a:p>
            <a:r>
              <a:rPr lang="en-GB" dirty="0">
                <a:solidFill>
                  <a:srgbClr val="F0552B"/>
                </a:solidFill>
                <a:latin typeface="Century Gothic" panose="020B0502020202020204" pitchFamily="34" charset="0"/>
              </a:rPr>
              <a:t>www.intellidex.co.za</a:t>
            </a:r>
          </a:p>
          <a:p>
            <a:r>
              <a:rPr lang="en-GB" dirty="0">
                <a:solidFill>
                  <a:srgbClr val="F0552B"/>
                </a:solidFill>
                <a:latin typeface="Century Gothic" panose="020B0502020202020204" pitchFamily="34" charset="0"/>
              </a:rPr>
              <a:t>lmatibidi@intellidex.co.za</a:t>
            </a:r>
          </a:p>
        </p:txBody>
      </p:sp>
    </p:spTree>
    <p:extLst>
      <p:ext uri="{BB962C8B-B14F-4D97-AF65-F5344CB8AC3E}">
        <p14:creationId xmlns:p14="http://schemas.microsoft.com/office/powerpoint/2010/main" val="73414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1E44EF-FDDC-1C42-9E33-BCDE428DF924}"/>
              </a:ext>
            </a:extLst>
          </p:cNvPr>
          <p:cNvSpPr/>
          <p:nvPr/>
        </p:nvSpPr>
        <p:spPr>
          <a:xfrm>
            <a:off x="5268685" y="6310606"/>
            <a:ext cx="6923315" cy="547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0" name="TextBox 9">
            <a:extLst>
              <a:ext uri="{FF2B5EF4-FFF2-40B4-BE49-F238E27FC236}">
                <a16:creationId xmlns:a16="http://schemas.microsoft.com/office/drawing/2014/main" id="{4F74E09E-1D46-0C43-B805-A848D2B45EEF}"/>
              </a:ext>
            </a:extLst>
          </p:cNvPr>
          <p:cNvSpPr txBox="1"/>
          <p:nvPr/>
        </p:nvSpPr>
        <p:spPr>
          <a:xfrm>
            <a:off x="282126" y="892326"/>
            <a:ext cx="4259394" cy="584775"/>
          </a:xfrm>
          <a:prstGeom prst="rect">
            <a:avLst/>
          </a:prstGeom>
          <a:noFill/>
        </p:spPr>
        <p:txBody>
          <a:bodyPr wrap="square" rtlCol="0">
            <a:spAutoFit/>
          </a:bodyPr>
          <a:lstStyle/>
          <a:p>
            <a:r>
              <a:rPr lang="en-US" sz="3200" b="1">
                <a:solidFill>
                  <a:srgbClr val="221E53"/>
                </a:solidFill>
                <a:latin typeface="Century Gothic" panose="020B0502020202020204" pitchFamily="34" charset="0"/>
              </a:rPr>
              <a:t>Topics covered</a:t>
            </a:r>
          </a:p>
        </p:txBody>
      </p:sp>
      <p:sp>
        <p:nvSpPr>
          <p:cNvPr id="2" name="Slide Number Placeholder 1">
            <a:extLst>
              <a:ext uri="{FF2B5EF4-FFF2-40B4-BE49-F238E27FC236}">
                <a16:creationId xmlns:a16="http://schemas.microsoft.com/office/drawing/2014/main" id="{BDAC3D63-86E7-47B1-9836-9B0B2B7C41E1}"/>
              </a:ext>
            </a:extLst>
          </p:cNvPr>
          <p:cNvSpPr>
            <a:spLocks noGrp="1"/>
          </p:cNvSpPr>
          <p:nvPr>
            <p:ph type="sldNum" sz="quarter" idx="12"/>
          </p:nvPr>
        </p:nvSpPr>
        <p:spPr/>
        <p:txBody>
          <a:bodyPr/>
          <a:lstStyle/>
          <a:p>
            <a:fld id="{CE369F41-00C2-4EED-AF10-FF8AA7453E73}" type="slidenum">
              <a:rPr lang="en-GB" smtClean="0"/>
              <a:pPr/>
              <a:t>2</a:t>
            </a:fld>
            <a:endParaRPr lang="en-GB"/>
          </a:p>
        </p:txBody>
      </p:sp>
      <p:sp>
        <p:nvSpPr>
          <p:cNvPr id="8" name="Content Placeholder 2">
            <a:extLst>
              <a:ext uri="{FF2B5EF4-FFF2-40B4-BE49-F238E27FC236}">
                <a16:creationId xmlns:a16="http://schemas.microsoft.com/office/drawing/2014/main" id="{9404C86A-2327-46BF-A8C2-345D5B7E4F80}"/>
              </a:ext>
            </a:extLst>
          </p:cNvPr>
          <p:cNvSpPr txBox="1">
            <a:spLocks/>
          </p:cNvSpPr>
          <p:nvPr/>
        </p:nvSpPr>
        <p:spPr>
          <a:xfrm>
            <a:off x="282126" y="1903866"/>
            <a:ext cx="4472754" cy="36342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rgbClr val="F0552B"/>
                </a:solidFill>
                <a:latin typeface="Century Gothic" panose="020B0502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entury Gothic" panose="020B0502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Century Gothic" panose="020B0502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Century Gothic" panose="020B0502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Century Gothic" panose="020B0502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Economic landscape</a:t>
            </a:r>
          </a:p>
          <a:p>
            <a:pPr lvl="1">
              <a:buFont typeface="Wingdings" panose="05000000000000000000" pitchFamily="2" charset="2"/>
              <a:buChar char="Ø"/>
            </a:pPr>
            <a:r>
              <a:rPr lang="en-GB" dirty="0"/>
              <a:t>Local</a:t>
            </a:r>
          </a:p>
          <a:p>
            <a:pPr lvl="1" algn="just">
              <a:buFont typeface="Wingdings" panose="05000000000000000000" pitchFamily="2" charset="2"/>
              <a:buChar char="Ø"/>
            </a:pPr>
            <a:r>
              <a:rPr lang="en-GB" dirty="0"/>
              <a:t>Global</a:t>
            </a:r>
          </a:p>
          <a:p>
            <a:r>
              <a:rPr lang="en-GB" dirty="0"/>
              <a:t>Economic Recovery &amp; Reconstruction plan</a:t>
            </a:r>
          </a:p>
          <a:p>
            <a:pPr lvl="1">
              <a:buFont typeface="Wingdings" panose="05000000000000000000" pitchFamily="2" charset="2"/>
              <a:buChar char="Ø"/>
            </a:pPr>
            <a:r>
              <a:rPr lang="en-GB" dirty="0">
                <a:solidFill>
                  <a:schemeClr val="tx1"/>
                </a:solidFill>
              </a:rPr>
              <a:t>Infrastructure</a:t>
            </a:r>
          </a:p>
          <a:p>
            <a:pPr lvl="1">
              <a:buFont typeface="Wingdings" panose="05000000000000000000" pitchFamily="2" charset="2"/>
              <a:buChar char="Ø"/>
            </a:pPr>
            <a:r>
              <a:rPr lang="en-GB" dirty="0">
                <a:solidFill>
                  <a:schemeClr val="tx1"/>
                </a:solidFill>
              </a:rPr>
              <a:t>Spectrum allocation</a:t>
            </a:r>
          </a:p>
          <a:p>
            <a:pPr lvl="1">
              <a:buFont typeface="Wingdings" panose="05000000000000000000" pitchFamily="2" charset="2"/>
              <a:buChar char="Ø"/>
            </a:pPr>
            <a:r>
              <a:rPr lang="en-GB" dirty="0">
                <a:solidFill>
                  <a:schemeClr val="tx1"/>
                </a:solidFill>
              </a:rPr>
              <a:t>Energy </a:t>
            </a:r>
          </a:p>
          <a:p>
            <a:pPr>
              <a:buFont typeface="Wingdings" panose="05000000000000000000" pitchFamily="2" charset="2"/>
              <a:buChar char="Ø"/>
            </a:pPr>
            <a:endParaRPr lang="en-GB" dirty="0"/>
          </a:p>
          <a:p>
            <a:pPr marL="0" indent="0">
              <a:buFont typeface="Arial" panose="020B0604020202020204" pitchFamily="34" charset="0"/>
              <a:buNone/>
            </a:pPr>
            <a:endParaRPr lang="en-GB" dirty="0"/>
          </a:p>
        </p:txBody>
      </p:sp>
      <p:pic>
        <p:nvPicPr>
          <p:cNvPr id="9" name="Picture 8">
            <a:extLst>
              <a:ext uri="{FF2B5EF4-FFF2-40B4-BE49-F238E27FC236}">
                <a16:creationId xmlns:a16="http://schemas.microsoft.com/office/drawing/2014/main" id="{4781655E-BE1C-4083-9D7B-94343F9247D3}"/>
              </a:ext>
            </a:extLst>
          </p:cNvPr>
          <p:cNvPicPr>
            <a:picLocks noChangeAspect="1"/>
          </p:cNvPicPr>
          <p:nvPr/>
        </p:nvPicPr>
        <p:blipFill rotWithShape="1">
          <a:blip r:embed="rId3"/>
          <a:srcRect l="14084"/>
          <a:stretch/>
        </p:blipFill>
        <p:spPr>
          <a:xfrm>
            <a:off x="3820159" y="386080"/>
            <a:ext cx="8276013" cy="5833747"/>
          </a:xfrm>
          <a:prstGeom prst="rect">
            <a:avLst/>
          </a:prstGeom>
        </p:spPr>
      </p:pic>
    </p:spTree>
    <p:extLst>
      <p:ext uri="{BB962C8B-B14F-4D97-AF65-F5344CB8AC3E}">
        <p14:creationId xmlns:p14="http://schemas.microsoft.com/office/powerpoint/2010/main" val="245828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585"/>
            <a:ext cx="10515600" cy="1325563"/>
          </a:xfrm>
        </p:spPr>
        <p:txBody>
          <a:bodyPr>
            <a:normAutofit/>
          </a:bodyPr>
          <a:lstStyle/>
          <a:p>
            <a:br>
              <a:rPr lang="en-GB" sz="4000" b="1" dirty="0"/>
            </a:br>
            <a:r>
              <a:rPr lang="en-GB" sz="4000" b="1" dirty="0"/>
              <a:t>The local economy</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3</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7118703" y="1847852"/>
            <a:ext cx="4749643" cy="4351338"/>
          </a:xfrm>
        </p:spPr>
        <p:txBody>
          <a:bodyPr>
            <a:normAutofit/>
          </a:bodyPr>
          <a:lstStyle/>
          <a:p>
            <a:r>
              <a:rPr lang="en-ZA" dirty="0"/>
              <a:t>GDP growth forecasts</a:t>
            </a:r>
          </a:p>
          <a:p>
            <a:r>
              <a:rPr lang="en-ZA" dirty="0"/>
              <a:t>Economic recovery</a:t>
            </a:r>
          </a:p>
          <a:p>
            <a:r>
              <a:rPr lang="en-ZA" dirty="0"/>
              <a:t>Vaccine rollout:</a:t>
            </a:r>
          </a:p>
          <a:p>
            <a:pPr>
              <a:buFont typeface="Wingdings" panose="05000000000000000000" pitchFamily="2" charset="2"/>
              <a:buChar char="Ø"/>
            </a:pPr>
            <a:r>
              <a:rPr lang="en-ZA" dirty="0">
                <a:solidFill>
                  <a:schemeClr val="tx1"/>
                </a:solidFill>
              </a:rPr>
              <a:t>R10.3bn for the vaccine programme </a:t>
            </a:r>
          </a:p>
          <a:p>
            <a:pPr>
              <a:buFont typeface="Wingdings" panose="05000000000000000000" pitchFamily="2" charset="2"/>
              <a:buChar char="Ø"/>
            </a:pPr>
            <a:r>
              <a:rPr lang="en-ZA" dirty="0">
                <a:solidFill>
                  <a:schemeClr val="tx1"/>
                </a:solidFill>
              </a:rPr>
              <a:t>Vaccinate 67% of the population in next 12 months</a:t>
            </a:r>
          </a:p>
          <a:p>
            <a:pPr>
              <a:buFont typeface="Wingdings" panose="05000000000000000000" pitchFamily="2" charset="2"/>
              <a:buChar char="Ø"/>
            </a:pPr>
            <a:r>
              <a:rPr lang="en-ZA" dirty="0">
                <a:solidFill>
                  <a:schemeClr val="tx1"/>
                </a:solidFill>
              </a:rPr>
              <a:t>R5bn increase towards the contingency reserve for emergency allocations</a:t>
            </a:r>
          </a:p>
          <a:p>
            <a:pPr>
              <a:buFont typeface="Wingdings" panose="05000000000000000000" pitchFamily="2" charset="2"/>
              <a:buChar char="Ø"/>
            </a:pPr>
            <a:r>
              <a:rPr lang="en-ZA" dirty="0">
                <a:solidFill>
                  <a:schemeClr val="tx1"/>
                </a:solidFill>
              </a:rPr>
              <a:t>Inefficient rollout may affect this year’s GDP growth</a:t>
            </a:r>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pic>
        <p:nvPicPr>
          <p:cNvPr id="5" name="Picture 4">
            <a:extLst>
              <a:ext uri="{FF2B5EF4-FFF2-40B4-BE49-F238E27FC236}">
                <a16:creationId xmlns:a16="http://schemas.microsoft.com/office/drawing/2014/main" id="{EA808B92-1381-4405-95A1-830CA7038FD8}"/>
              </a:ext>
            </a:extLst>
          </p:cNvPr>
          <p:cNvPicPr>
            <a:picLocks noChangeAspect="1"/>
          </p:cNvPicPr>
          <p:nvPr/>
        </p:nvPicPr>
        <p:blipFill>
          <a:blip r:embed="rId3"/>
          <a:stretch>
            <a:fillRect/>
          </a:stretch>
        </p:blipFill>
        <p:spPr>
          <a:xfrm>
            <a:off x="165371" y="1847852"/>
            <a:ext cx="6133471" cy="4320000"/>
          </a:xfrm>
          <a:prstGeom prst="rect">
            <a:avLst/>
          </a:prstGeom>
        </p:spPr>
      </p:pic>
      <p:sp>
        <p:nvSpPr>
          <p:cNvPr id="8" name="TextBox 7">
            <a:extLst>
              <a:ext uri="{FF2B5EF4-FFF2-40B4-BE49-F238E27FC236}">
                <a16:creationId xmlns:a16="http://schemas.microsoft.com/office/drawing/2014/main" id="{DF10583B-4481-4DD8-A08A-7EB1E9108D2B}"/>
              </a:ext>
            </a:extLst>
          </p:cNvPr>
          <p:cNvSpPr txBox="1"/>
          <p:nvPr/>
        </p:nvSpPr>
        <p:spPr>
          <a:xfrm>
            <a:off x="165371" y="6342502"/>
            <a:ext cx="5525310" cy="261610"/>
          </a:xfrm>
          <a:prstGeom prst="rect">
            <a:avLst/>
          </a:prstGeom>
          <a:noFill/>
        </p:spPr>
        <p:txBody>
          <a:bodyPr wrap="square" rtlCol="0">
            <a:spAutoFit/>
          </a:bodyPr>
          <a:lstStyle/>
          <a:p>
            <a:r>
              <a:rPr lang="en-ZA" sz="1100" i="1" dirty="0"/>
              <a:t>Source: Full budget review (Statistics South Africa, National Treasury forecast)</a:t>
            </a:r>
          </a:p>
        </p:txBody>
      </p:sp>
      <p:sp>
        <p:nvSpPr>
          <p:cNvPr id="9" name="TextBox 8">
            <a:extLst>
              <a:ext uri="{FF2B5EF4-FFF2-40B4-BE49-F238E27FC236}">
                <a16:creationId xmlns:a16="http://schemas.microsoft.com/office/drawing/2014/main" id="{0CDC6C96-3582-4BBC-8B52-804229AEB2E6}"/>
              </a:ext>
            </a:extLst>
          </p:cNvPr>
          <p:cNvSpPr txBox="1"/>
          <p:nvPr/>
        </p:nvSpPr>
        <p:spPr>
          <a:xfrm>
            <a:off x="838199" y="1468877"/>
            <a:ext cx="4572000" cy="378975"/>
          </a:xfrm>
          <a:prstGeom prst="rect">
            <a:avLst/>
          </a:prstGeom>
          <a:noFill/>
        </p:spPr>
        <p:txBody>
          <a:bodyPr wrap="square" rtlCol="0">
            <a:spAutoFit/>
          </a:bodyPr>
          <a:lstStyle/>
          <a:p>
            <a:r>
              <a:rPr lang="en-ZA" dirty="0"/>
              <a:t>Real GDP growth and projections</a:t>
            </a:r>
          </a:p>
        </p:txBody>
      </p:sp>
    </p:spTree>
    <p:extLst>
      <p:ext uri="{BB962C8B-B14F-4D97-AF65-F5344CB8AC3E}">
        <p14:creationId xmlns:p14="http://schemas.microsoft.com/office/powerpoint/2010/main" val="408865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437"/>
            <a:ext cx="10515600" cy="1325563"/>
          </a:xfrm>
        </p:spPr>
        <p:txBody>
          <a:bodyPr>
            <a:normAutofit fontScale="90000"/>
          </a:bodyPr>
          <a:lstStyle/>
          <a:p>
            <a:br>
              <a:rPr lang="en-GB" sz="4000" b="1" dirty="0"/>
            </a:br>
            <a:r>
              <a:rPr lang="en-GB" sz="4000" b="1" dirty="0"/>
              <a:t>Household income: </a:t>
            </a:r>
            <a:r>
              <a:rPr lang="en-ZA" sz="4000" b="1" dirty="0"/>
              <a:t>Labour market dynamics</a:t>
            </a:r>
            <a:br>
              <a:rPr lang="en-ZA" sz="1600" dirty="0"/>
            </a:br>
            <a:endParaRPr lang="en-GB" sz="4000" b="1" dirty="0"/>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4</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6601187" y="1629000"/>
            <a:ext cx="5425441" cy="4853741"/>
          </a:xfrm>
        </p:spPr>
        <p:txBody>
          <a:bodyPr>
            <a:normAutofit/>
          </a:bodyPr>
          <a:lstStyle/>
          <a:p>
            <a:r>
              <a:rPr lang="en-ZA" sz="1800" dirty="0"/>
              <a:t>Unemployment rate rose to 30.8% in Q3 from 23.3% in Q2</a:t>
            </a:r>
          </a:p>
          <a:p>
            <a:r>
              <a:rPr lang="en-ZA" sz="1800" dirty="0"/>
              <a:t>The number of unemployed jumped from 4.3m to 6.5m</a:t>
            </a:r>
          </a:p>
          <a:p>
            <a:r>
              <a:rPr lang="en-ZA" sz="1800" dirty="0"/>
              <a:t>Of those that are employed, 12% received no pay from their employers in Q3</a:t>
            </a:r>
          </a:p>
          <a:p>
            <a:r>
              <a:rPr lang="en-ZA" sz="1800" dirty="0"/>
              <a:t>Nearly 1 in 5 of the workers who were paid, reported a salary reduction</a:t>
            </a:r>
          </a:p>
          <a:p>
            <a:r>
              <a:rPr lang="en-ZA" sz="1800" dirty="0"/>
              <a:t>R13bn has been allocated for the Presidential Employment Stimulus plan</a:t>
            </a:r>
          </a:p>
          <a:p>
            <a:endParaRPr lang="en-ZA" sz="1800" dirty="0"/>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pic>
        <p:nvPicPr>
          <p:cNvPr id="9" name="Picture 8">
            <a:extLst>
              <a:ext uri="{FF2B5EF4-FFF2-40B4-BE49-F238E27FC236}">
                <a16:creationId xmlns:a16="http://schemas.microsoft.com/office/drawing/2014/main" id="{9A46EDB0-F0DD-4737-A51E-15A60D4907CC}"/>
              </a:ext>
            </a:extLst>
          </p:cNvPr>
          <p:cNvPicPr>
            <a:picLocks noChangeAspect="1"/>
          </p:cNvPicPr>
          <p:nvPr/>
        </p:nvPicPr>
        <p:blipFill>
          <a:blip r:embed="rId3"/>
          <a:stretch>
            <a:fillRect/>
          </a:stretch>
        </p:blipFill>
        <p:spPr>
          <a:xfrm>
            <a:off x="165371" y="1628998"/>
            <a:ext cx="6270446" cy="4320000"/>
          </a:xfrm>
          <a:prstGeom prst="rect">
            <a:avLst/>
          </a:prstGeom>
        </p:spPr>
      </p:pic>
      <p:sp>
        <p:nvSpPr>
          <p:cNvPr id="11" name="TextBox 10">
            <a:extLst>
              <a:ext uri="{FF2B5EF4-FFF2-40B4-BE49-F238E27FC236}">
                <a16:creationId xmlns:a16="http://schemas.microsoft.com/office/drawing/2014/main" id="{3A37B49A-37CD-4207-BB0E-45CA4B0BA3E1}"/>
              </a:ext>
            </a:extLst>
          </p:cNvPr>
          <p:cNvSpPr txBox="1"/>
          <p:nvPr/>
        </p:nvSpPr>
        <p:spPr>
          <a:xfrm>
            <a:off x="165371" y="6342502"/>
            <a:ext cx="5525310" cy="261610"/>
          </a:xfrm>
          <a:prstGeom prst="rect">
            <a:avLst/>
          </a:prstGeom>
          <a:noFill/>
        </p:spPr>
        <p:txBody>
          <a:bodyPr wrap="square" rtlCol="0">
            <a:spAutoFit/>
          </a:bodyPr>
          <a:lstStyle/>
          <a:p>
            <a:r>
              <a:rPr lang="en-ZA" sz="1100" i="1" dirty="0"/>
              <a:t>Source: Full budget review (Statistics South Africa)</a:t>
            </a:r>
          </a:p>
        </p:txBody>
      </p:sp>
    </p:spTree>
    <p:extLst>
      <p:ext uri="{BB962C8B-B14F-4D97-AF65-F5344CB8AC3E}">
        <p14:creationId xmlns:p14="http://schemas.microsoft.com/office/powerpoint/2010/main" val="112127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365124"/>
            <a:ext cx="10515600" cy="1325563"/>
          </a:xfrm>
        </p:spPr>
        <p:txBody>
          <a:bodyPr>
            <a:normAutofit/>
          </a:bodyPr>
          <a:lstStyle/>
          <a:p>
            <a:r>
              <a:rPr lang="en-GB" sz="4000" b="1" dirty="0"/>
              <a:t>Household income: taxes &amp; grants</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5</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7579150" y="1323222"/>
            <a:ext cx="4399489" cy="4853741"/>
          </a:xfrm>
        </p:spPr>
        <p:txBody>
          <a:bodyPr>
            <a:normAutofit/>
          </a:bodyPr>
          <a:lstStyle/>
          <a:p>
            <a:endParaRPr lang="en-ZA" dirty="0"/>
          </a:p>
          <a:p>
            <a:r>
              <a:rPr lang="en-ZA" sz="1800" dirty="0"/>
              <a:t>Tax relief: Personal income tax brackets and rebates will increase by 5% ( which is above the current inflation of 3.2%)</a:t>
            </a:r>
          </a:p>
          <a:p>
            <a:pPr marL="171450" indent="-171450">
              <a:buFont typeface="Arial" panose="020B0604020202020204" pitchFamily="34" charset="0"/>
              <a:buChar char="•"/>
            </a:pPr>
            <a:r>
              <a:rPr lang="en-ZA" sz="1800" dirty="0"/>
              <a:t>An inflationary adjustment will apply to the value of tax credits</a:t>
            </a:r>
          </a:p>
          <a:p>
            <a:pPr marL="171450" indent="-171450"/>
            <a:r>
              <a:rPr lang="en-ZA" sz="1800" dirty="0"/>
              <a:t>Limited impact of inflation </a:t>
            </a:r>
          </a:p>
          <a:p>
            <a:pPr marL="171450" indent="-171450"/>
            <a:r>
              <a:rPr lang="en-ZA" sz="1800" dirty="0"/>
              <a:t>This means that taxpayers will pay less income tax this year than they did in the previous year</a:t>
            </a:r>
          </a:p>
          <a:p>
            <a:pPr marL="171450" indent="-171450"/>
            <a:r>
              <a:rPr lang="en-ZA" sz="1800" dirty="0"/>
              <a:t>Below inflationary increase in social grants</a:t>
            </a:r>
          </a:p>
          <a:p>
            <a:endParaRPr lang="en-ZA" sz="1800" dirty="0"/>
          </a:p>
          <a:p>
            <a:pPr marL="0" indent="0">
              <a:buNone/>
            </a:pPr>
            <a:endParaRPr lang="en-ZA" sz="1800" dirty="0"/>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sp>
        <p:nvSpPr>
          <p:cNvPr id="10" name="TextBox 9">
            <a:extLst>
              <a:ext uri="{FF2B5EF4-FFF2-40B4-BE49-F238E27FC236}">
                <a16:creationId xmlns:a16="http://schemas.microsoft.com/office/drawing/2014/main" id="{F41E2D91-FA89-4724-BD43-E17B482D15BD}"/>
              </a:ext>
            </a:extLst>
          </p:cNvPr>
          <p:cNvSpPr txBox="1"/>
          <p:nvPr/>
        </p:nvSpPr>
        <p:spPr>
          <a:xfrm>
            <a:off x="147320" y="1290919"/>
            <a:ext cx="7431830" cy="369332"/>
          </a:xfrm>
          <a:prstGeom prst="rect">
            <a:avLst/>
          </a:prstGeom>
          <a:noFill/>
        </p:spPr>
        <p:txBody>
          <a:bodyPr wrap="square" rtlCol="0">
            <a:spAutoFit/>
          </a:bodyPr>
          <a:lstStyle/>
          <a:p>
            <a:r>
              <a:rPr lang="en-ZA" dirty="0"/>
              <a:t>Average monthly social grant values</a:t>
            </a:r>
          </a:p>
        </p:txBody>
      </p:sp>
      <p:pic>
        <p:nvPicPr>
          <p:cNvPr id="9" name="Picture 8">
            <a:extLst>
              <a:ext uri="{FF2B5EF4-FFF2-40B4-BE49-F238E27FC236}">
                <a16:creationId xmlns:a16="http://schemas.microsoft.com/office/drawing/2014/main" id="{7A497F01-6D0C-4761-8934-A39465D713D1}"/>
              </a:ext>
            </a:extLst>
          </p:cNvPr>
          <p:cNvPicPr>
            <a:picLocks noChangeAspect="1"/>
          </p:cNvPicPr>
          <p:nvPr/>
        </p:nvPicPr>
        <p:blipFill>
          <a:blip r:embed="rId3"/>
          <a:stretch>
            <a:fillRect/>
          </a:stretch>
        </p:blipFill>
        <p:spPr>
          <a:xfrm>
            <a:off x="224685" y="1840006"/>
            <a:ext cx="7277100" cy="2476500"/>
          </a:xfrm>
          <a:prstGeom prst="rect">
            <a:avLst/>
          </a:prstGeom>
        </p:spPr>
      </p:pic>
    </p:spTree>
    <p:extLst>
      <p:ext uri="{BB962C8B-B14F-4D97-AF65-F5344CB8AC3E}">
        <p14:creationId xmlns:p14="http://schemas.microsoft.com/office/powerpoint/2010/main" val="396681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3"/>
            <a:ext cx="10515600" cy="1325563"/>
          </a:xfrm>
        </p:spPr>
        <p:txBody>
          <a:bodyPr>
            <a:normAutofit/>
          </a:bodyPr>
          <a:lstStyle/>
          <a:p>
            <a:br>
              <a:rPr lang="en-GB" sz="4000" b="1" dirty="0"/>
            </a:br>
            <a:r>
              <a:rPr lang="en-GB" sz="4000" b="1" dirty="0"/>
              <a:t>Household consumption</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6</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6252882" y="1825624"/>
            <a:ext cx="5939118" cy="4778488"/>
          </a:xfrm>
        </p:spPr>
        <p:txBody>
          <a:bodyPr>
            <a:normAutofit fontScale="92500" lnSpcReduction="20000"/>
          </a:bodyPr>
          <a:lstStyle/>
          <a:p>
            <a:endParaRPr lang="en-ZA" dirty="0"/>
          </a:p>
          <a:p>
            <a:r>
              <a:rPr lang="en-ZA" sz="1800" dirty="0"/>
              <a:t>Real GDP per person has been falling since 2013/14</a:t>
            </a:r>
          </a:p>
          <a:p>
            <a:r>
              <a:rPr lang="en-GB" sz="1800" dirty="0"/>
              <a:t>Household consumption grew by 69.5% in the third quarter compared with the previous quarter. Although</a:t>
            </a:r>
            <a:r>
              <a:rPr lang="en-ZA" sz="1800" dirty="0"/>
              <a:t> set to rebound in 2021, it is expected to decline in 2023</a:t>
            </a:r>
          </a:p>
          <a:p>
            <a:r>
              <a:rPr lang="en-GB" sz="1800" dirty="0"/>
              <a:t>Consumer confidence has partially recovered but consumers are reluctant to take credit because of the threat of job losses, declining future incomes and a reduced ability to service debts</a:t>
            </a:r>
          </a:p>
          <a:p>
            <a:r>
              <a:rPr lang="en-GB" sz="1800" dirty="0"/>
              <a:t>Household savings as a share of disposable income reached a 15-year high</a:t>
            </a:r>
          </a:p>
          <a:p>
            <a:r>
              <a:rPr lang="en-ZA" sz="1800" dirty="0"/>
              <a:t>Sin taxes:</a:t>
            </a:r>
          </a:p>
          <a:p>
            <a:pPr>
              <a:buFont typeface="Wingdings" panose="05000000000000000000" pitchFamily="2" charset="2"/>
              <a:buChar char="Ø"/>
            </a:pPr>
            <a:r>
              <a:rPr lang="en-ZA" sz="1800" dirty="0">
                <a:solidFill>
                  <a:schemeClr val="tx1"/>
                </a:solidFill>
              </a:rPr>
              <a:t>Fuel levy to increase by 15c/litre</a:t>
            </a:r>
          </a:p>
          <a:p>
            <a:pPr>
              <a:buFont typeface="Wingdings" panose="05000000000000000000" pitchFamily="2" charset="2"/>
              <a:buChar char="Ø"/>
            </a:pPr>
            <a:r>
              <a:rPr lang="en-ZA" sz="1800" dirty="0">
                <a:solidFill>
                  <a:schemeClr val="tx1"/>
                </a:solidFill>
              </a:rPr>
              <a:t>Road Accident Fund levy to increase by 11c</a:t>
            </a:r>
          </a:p>
          <a:p>
            <a:pPr>
              <a:buFont typeface="Wingdings" panose="05000000000000000000" pitchFamily="2" charset="2"/>
              <a:buChar char="Ø"/>
            </a:pPr>
            <a:r>
              <a:rPr lang="en-ZA" sz="1800" dirty="0">
                <a:solidFill>
                  <a:schemeClr val="tx1"/>
                </a:solidFill>
              </a:rPr>
              <a:t>Carbon tax by 1%</a:t>
            </a:r>
          </a:p>
          <a:p>
            <a:pPr>
              <a:buFont typeface="Wingdings" panose="05000000000000000000" pitchFamily="2" charset="2"/>
              <a:buChar char="Ø"/>
            </a:pPr>
            <a:r>
              <a:rPr lang="en-ZA" sz="1800" dirty="0">
                <a:solidFill>
                  <a:schemeClr val="tx1"/>
                </a:solidFill>
              </a:rPr>
              <a:t>Tobacco and alcohol excise duties to increase by 8%</a:t>
            </a:r>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graphicFrame>
        <p:nvGraphicFramePr>
          <p:cNvPr id="8" name="Chart 7">
            <a:extLst>
              <a:ext uri="{FF2B5EF4-FFF2-40B4-BE49-F238E27FC236}">
                <a16:creationId xmlns:a16="http://schemas.microsoft.com/office/drawing/2014/main" id="{19B45625-1DBC-4341-8F3C-10705CB4C902}"/>
              </a:ext>
            </a:extLst>
          </p:cNvPr>
          <p:cNvGraphicFramePr>
            <a:graphicFrameLocks/>
          </p:cNvGraphicFramePr>
          <p:nvPr>
            <p:extLst>
              <p:ext uri="{D42A27DB-BD31-4B8C-83A1-F6EECF244321}">
                <p14:modId xmlns:p14="http://schemas.microsoft.com/office/powerpoint/2010/main" val="780208338"/>
              </p:ext>
            </p:extLst>
          </p:nvPr>
        </p:nvGraphicFramePr>
        <p:xfrm>
          <a:off x="293120" y="2070845"/>
          <a:ext cx="5959762" cy="41061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0C707816-8D12-49AD-A250-02CAA0E55D0C}"/>
              </a:ext>
            </a:extLst>
          </p:cNvPr>
          <p:cNvSpPr txBox="1"/>
          <p:nvPr/>
        </p:nvSpPr>
        <p:spPr>
          <a:xfrm>
            <a:off x="165371" y="6342502"/>
            <a:ext cx="5525310" cy="261610"/>
          </a:xfrm>
          <a:prstGeom prst="rect">
            <a:avLst/>
          </a:prstGeom>
          <a:noFill/>
        </p:spPr>
        <p:txBody>
          <a:bodyPr wrap="square" rtlCol="0">
            <a:spAutoFit/>
          </a:bodyPr>
          <a:lstStyle/>
          <a:p>
            <a:r>
              <a:rPr lang="en-ZA" sz="1100" i="1" dirty="0"/>
              <a:t>Source: Full budget review (National Treasury, Reserve Bank and </a:t>
            </a:r>
            <a:r>
              <a:rPr lang="en-ZA" sz="1100" i="1" dirty="0" err="1"/>
              <a:t>StatsSA</a:t>
            </a:r>
            <a:r>
              <a:rPr lang="en-ZA" sz="1100" i="1" dirty="0"/>
              <a:t>)</a:t>
            </a:r>
          </a:p>
        </p:txBody>
      </p:sp>
    </p:spTree>
    <p:extLst>
      <p:ext uri="{BB962C8B-B14F-4D97-AF65-F5344CB8AC3E}">
        <p14:creationId xmlns:p14="http://schemas.microsoft.com/office/powerpoint/2010/main" val="126231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20" y="365124"/>
            <a:ext cx="10515600" cy="1325563"/>
          </a:xfrm>
        </p:spPr>
        <p:txBody>
          <a:bodyPr>
            <a:normAutofit/>
          </a:bodyPr>
          <a:lstStyle/>
          <a:p>
            <a:r>
              <a:rPr lang="en-GB" sz="4000" b="1" dirty="0"/>
              <a:t>Corporate tax</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7</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268942" y="1323222"/>
            <a:ext cx="11709698" cy="4853741"/>
          </a:xfrm>
        </p:spPr>
        <p:txBody>
          <a:bodyPr>
            <a:normAutofit/>
          </a:bodyPr>
          <a:lstStyle/>
          <a:p>
            <a:pPr marL="0" indent="0">
              <a:buNone/>
            </a:pPr>
            <a:endParaRPr lang="en-ZA" sz="1800" dirty="0"/>
          </a:p>
          <a:p>
            <a:r>
              <a:rPr lang="en-ZA" sz="1800" dirty="0"/>
              <a:t>Positive for the equities market is the lowering of the corporate income tax rate to 27% effective from April 2022 (from 28%)</a:t>
            </a:r>
          </a:p>
          <a:p>
            <a:r>
              <a:rPr lang="en-ZA" sz="1800" dirty="0"/>
              <a:t>South Africa has a high corporate tax rate compared with countries with similar economies</a:t>
            </a:r>
          </a:p>
          <a:p>
            <a:r>
              <a:rPr lang="en-ZA" sz="1800" dirty="0"/>
              <a:t>Companies would rather move their operations to lower tax jurisdictions</a:t>
            </a:r>
          </a:p>
          <a:p>
            <a:r>
              <a:rPr lang="en-ZA" sz="1800" dirty="0"/>
              <a:t>A decrease in corporate tax increases company earnings which drive investment as they translate into cash flow</a:t>
            </a:r>
          </a:p>
          <a:p>
            <a:pPr marL="0" indent="0">
              <a:buNone/>
            </a:pPr>
            <a:endParaRPr lang="en-ZA" sz="1800" dirty="0"/>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spTree>
    <p:extLst>
      <p:ext uri="{BB962C8B-B14F-4D97-AF65-F5344CB8AC3E}">
        <p14:creationId xmlns:p14="http://schemas.microsoft.com/office/powerpoint/2010/main" val="314634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367"/>
            <a:ext cx="10515600" cy="1325563"/>
          </a:xfrm>
        </p:spPr>
        <p:txBody>
          <a:bodyPr>
            <a:normAutofit/>
          </a:bodyPr>
          <a:lstStyle/>
          <a:p>
            <a:r>
              <a:rPr lang="en-GB" sz="4000" b="1" dirty="0"/>
              <a:t>The global economy</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8</a:t>
            </a:fld>
            <a:endParaRPr lang="en-GB"/>
          </a:p>
        </p:txBody>
      </p:sp>
      <p:sp>
        <p:nvSpPr>
          <p:cNvPr id="4" name="Content Placeholder 3">
            <a:extLst>
              <a:ext uri="{FF2B5EF4-FFF2-40B4-BE49-F238E27FC236}">
                <a16:creationId xmlns:a16="http://schemas.microsoft.com/office/drawing/2014/main" id="{ABF3C059-6578-4959-BD88-F24D9BD6DC57}"/>
              </a:ext>
            </a:extLst>
          </p:cNvPr>
          <p:cNvSpPr>
            <a:spLocks noGrp="1"/>
          </p:cNvSpPr>
          <p:nvPr>
            <p:ph sz="half" idx="4294967295"/>
          </p:nvPr>
        </p:nvSpPr>
        <p:spPr>
          <a:xfrm>
            <a:off x="5995446" y="1825625"/>
            <a:ext cx="5983193" cy="4351338"/>
          </a:xfrm>
        </p:spPr>
        <p:txBody>
          <a:bodyPr>
            <a:normAutofit lnSpcReduction="10000"/>
          </a:bodyPr>
          <a:lstStyle/>
          <a:p>
            <a:r>
              <a:rPr lang="en-ZA" dirty="0"/>
              <a:t>Global economic rebound</a:t>
            </a:r>
          </a:p>
          <a:p>
            <a:pPr>
              <a:buFont typeface="Wingdings" panose="05000000000000000000" pitchFamily="2" charset="2"/>
              <a:buChar char="Ø"/>
            </a:pPr>
            <a:r>
              <a:rPr lang="en-ZA" dirty="0">
                <a:solidFill>
                  <a:schemeClr val="tx1"/>
                </a:solidFill>
              </a:rPr>
              <a:t>Vaccine rollout</a:t>
            </a:r>
          </a:p>
          <a:p>
            <a:pPr>
              <a:buFont typeface="Wingdings" panose="05000000000000000000" pitchFamily="2" charset="2"/>
              <a:buChar char="Ø"/>
            </a:pPr>
            <a:r>
              <a:rPr lang="en-ZA" dirty="0">
                <a:solidFill>
                  <a:schemeClr val="tx1"/>
                </a:solidFill>
              </a:rPr>
              <a:t>Stimulus measures</a:t>
            </a:r>
          </a:p>
          <a:p>
            <a:r>
              <a:rPr lang="en-ZA" dirty="0"/>
              <a:t>The US to approach 2019 levels of economic activity this year</a:t>
            </a:r>
          </a:p>
          <a:p>
            <a:r>
              <a:rPr lang="en-GB" dirty="0"/>
              <a:t>The eurozone and Japan are expected to reach 2019 levels of economic activity only by 2023 </a:t>
            </a:r>
          </a:p>
          <a:p>
            <a:r>
              <a:rPr lang="en-GB" dirty="0"/>
              <a:t>China is expected to be ahead of developing economies, with 8.1% GDP growth forecast in 2021</a:t>
            </a:r>
          </a:p>
          <a:p>
            <a:r>
              <a:rPr lang="en-GB" dirty="0"/>
              <a:t>India’s economy has recovered quicker than anticipated, and is expected to post growth of 11.5% in 2021.</a:t>
            </a:r>
            <a:endParaRPr lang="en-ZA" dirty="0"/>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graphicFrame>
        <p:nvGraphicFramePr>
          <p:cNvPr id="8" name="Chart 7">
            <a:extLst>
              <a:ext uri="{FF2B5EF4-FFF2-40B4-BE49-F238E27FC236}">
                <a16:creationId xmlns:a16="http://schemas.microsoft.com/office/drawing/2014/main" id="{7945E72E-87C8-4C51-8D03-367E157B63A9}"/>
              </a:ext>
            </a:extLst>
          </p:cNvPr>
          <p:cNvGraphicFramePr>
            <a:graphicFrameLocks/>
          </p:cNvGraphicFramePr>
          <p:nvPr>
            <p:extLst>
              <p:ext uri="{D42A27DB-BD31-4B8C-83A1-F6EECF244321}">
                <p14:modId xmlns:p14="http://schemas.microsoft.com/office/powerpoint/2010/main" val="1065424487"/>
              </p:ext>
            </p:extLst>
          </p:nvPr>
        </p:nvGraphicFramePr>
        <p:xfrm>
          <a:off x="12254" y="1825625"/>
          <a:ext cx="5983192"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03E5116-C3AC-4A03-86D6-BFDA26CAA48A}"/>
              </a:ext>
            </a:extLst>
          </p:cNvPr>
          <p:cNvSpPr txBox="1"/>
          <p:nvPr/>
        </p:nvSpPr>
        <p:spPr>
          <a:xfrm>
            <a:off x="165371" y="6342502"/>
            <a:ext cx="5525310" cy="261610"/>
          </a:xfrm>
          <a:prstGeom prst="rect">
            <a:avLst/>
          </a:prstGeom>
          <a:noFill/>
        </p:spPr>
        <p:txBody>
          <a:bodyPr wrap="square" rtlCol="0">
            <a:spAutoFit/>
          </a:bodyPr>
          <a:lstStyle/>
          <a:p>
            <a:r>
              <a:rPr lang="en-ZA" sz="1100" i="1" dirty="0"/>
              <a:t>Source: Full budget review (IMF World Economic Outlook, January 2021)</a:t>
            </a:r>
          </a:p>
        </p:txBody>
      </p:sp>
    </p:spTree>
    <p:extLst>
      <p:ext uri="{BB962C8B-B14F-4D97-AF65-F5344CB8AC3E}">
        <p14:creationId xmlns:p14="http://schemas.microsoft.com/office/powerpoint/2010/main" val="192004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367"/>
            <a:ext cx="10515600" cy="1325563"/>
          </a:xfrm>
        </p:spPr>
        <p:txBody>
          <a:bodyPr>
            <a:normAutofit/>
          </a:bodyPr>
          <a:lstStyle/>
          <a:p>
            <a:r>
              <a:rPr lang="en-GB" sz="4000" b="1" dirty="0"/>
              <a:t>ETFs: Emerging Markets</a:t>
            </a:r>
          </a:p>
        </p:txBody>
      </p:sp>
      <p:sp>
        <p:nvSpPr>
          <p:cNvPr id="6" name="Slide Number Placeholder 5">
            <a:extLst>
              <a:ext uri="{FF2B5EF4-FFF2-40B4-BE49-F238E27FC236}">
                <a16:creationId xmlns:a16="http://schemas.microsoft.com/office/drawing/2014/main" id="{AF509924-8367-481A-B3B9-40BCBCFDDCCF}"/>
              </a:ext>
            </a:extLst>
          </p:cNvPr>
          <p:cNvSpPr>
            <a:spLocks noGrp="1"/>
          </p:cNvSpPr>
          <p:nvPr>
            <p:ph type="sldNum" sz="quarter" idx="12"/>
          </p:nvPr>
        </p:nvSpPr>
        <p:spPr/>
        <p:txBody>
          <a:bodyPr/>
          <a:lstStyle/>
          <a:p>
            <a:fld id="{CE369F41-00C2-4EED-AF10-FF8AA7453E73}" type="slidenum">
              <a:rPr lang="en-GB" smtClean="0"/>
              <a:pPr/>
              <a:t>9</a:t>
            </a:fld>
            <a:endParaRPr lang="en-GB"/>
          </a:p>
        </p:txBody>
      </p:sp>
      <p:sp>
        <p:nvSpPr>
          <p:cNvPr id="7" name="Title 1">
            <a:extLst>
              <a:ext uri="{FF2B5EF4-FFF2-40B4-BE49-F238E27FC236}">
                <a16:creationId xmlns:a16="http://schemas.microsoft.com/office/drawing/2014/main" id="{7682B92B-F2B6-4894-9008-8EF4A643785F}"/>
              </a:ext>
            </a:extLst>
          </p:cNvPr>
          <p:cNvSpPr txBox="1">
            <a:spLocks/>
          </p:cNvSpPr>
          <p:nvPr/>
        </p:nvSpPr>
        <p:spPr>
          <a:xfrm>
            <a:off x="10860349" y="732591"/>
            <a:ext cx="1331651" cy="590631"/>
          </a:xfrm>
          <a:prstGeom prst="rect">
            <a:avLst/>
          </a:prstGeom>
          <a:solidFill>
            <a:srgbClr val="F0552B"/>
          </a:solidFill>
          <a:ln>
            <a:solidFill>
              <a:srgbClr val="F0552B"/>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21E53"/>
                </a:solidFill>
                <a:latin typeface="Century Gothic" panose="020B0502020202020204" pitchFamily="34" charset="0"/>
                <a:ea typeface="+mj-ea"/>
                <a:cs typeface="+mj-cs"/>
              </a:defRPr>
            </a:lvl1pPr>
          </a:lstStyle>
          <a:p>
            <a:endParaRPr lang="en-GB" sz="1400"/>
          </a:p>
        </p:txBody>
      </p:sp>
      <p:graphicFrame>
        <p:nvGraphicFramePr>
          <p:cNvPr id="9" name="Content Placeholder 8">
            <a:extLst>
              <a:ext uri="{FF2B5EF4-FFF2-40B4-BE49-F238E27FC236}">
                <a16:creationId xmlns:a16="http://schemas.microsoft.com/office/drawing/2014/main" id="{AFE9DA99-F432-49C3-B076-FCE7D27F09D7}"/>
              </a:ext>
            </a:extLst>
          </p:cNvPr>
          <p:cNvGraphicFramePr>
            <a:graphicFrameLocks noGrp="1"/>
          </p:cNvGraphicFramePr>
          <p:nvPr>
            <p:extLst>
              <p:ext uri="{D42A27DB-BD31-4B8C-83A1-F6EECF244321}">
                <p14:modId xmlns:p14="http://schemas.microsoft.com/office/powerpoint/2010/main" val="2290428374"/>
              </p:ext>
            </p:extLst>
          </p:nvPr>
        </p:nvGraphicFramePr>
        <p:xfrm>
          <a:off x="147916" y="1927972"/>
          <a:ext cx="5832000" cy="45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a:extLst>
              <a:ext uri="{FF2B5EF4-FFF2-40B4-BE49-F238E27FC236}">
                <a16:creationId xmlns:a16="http://schemas.microsoft.com/office/drawing/2014/main" id="{CE23123E-E4FB-44BA-B4C3-6DA49CD5B0A0}"/>
              </a:ext>
            </a:extLst>
          </p:cNvPr>
          <p:cNvGraphicFramePr>
            <a:graphicFrameLocks noGrp="1"/>
          </p:cNvGraphicFramePr>
          <p:nvPr>
            <p:extLst>
              <p:ext uri="{D42A27DB-BD31-4B8C-83A1-F6EECF244321}">
                <p14:modId xmlns:p14="http://schemas.microsoft.com/office/powerpoint/2010/main" val="768773542"/>
              </p:ext>
            </p:extLst>
          </p:nvPr>
        </p:nvGraphicFramePr>
        <p:xfrm>
          <a:off x="6225988" y="1927972"/>
          <a:ext cx="5832000" cy="450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85494843"/>
      </p:ext>
    </p:extLst>
  </p:cSld>
  <p:clrMapOvr>
    <a:masterClrMapping/>
  </p:clrMapOvr>
</p:sld>
</file>

<file path=ppt/theme/theme1.xml><?xml version="1.0" encoding="utf-8"?>
<a:theme xmlns:a="http://schemas.openxmlformats.org/drawingml/2006/main" name="Office Theme">
  <a:themeElements>
    <a:clrScheme name="Intellidex">
      <a:dk1>
        <a:sysClr val="windowText" lastClr="000000"/>
      </a:dk1>
      <a:lt1>
        <a:sysClr val="window" lastClr="FFFFFF"/>
      </a:lt1>
      <a:dk2>
        <a:srgbClr val="221E53"/>
      </a:dk2>
      <a:lt2>
        <a:srgbClr val="D0AFA2"/>
      </a:lt2>
      <a:accent1>
        <a:srgbClr val="F0562A"/>
      </a:accent1>
      <a:accent2>
        <a:srgbClr val="221E53"/>
      </a:accent2>
      <a:accent3>
        <a:srgbClr val="91BC5E"/>
      </a:accent3>
      <a:accent4>
        <a:srgbClr val="DDD16B"/>
      </a:accent4>
      <a:accent5>
        <a:srgbClr val="D0AFA2"/>
      </a:accent5>
      <a:accent6>
        <a:srgbClr val="F79646"/>
      </a:accent6>
      <a:hlink>
        <a:srgbClr val="0000FF"/>
      </a:hlink>
      <a:folHlink>
        <a:srgbClr val="800080"/>
      </a:folHlink>
    </a:clrScheme>
    <a:fontScheme name="Intellidex">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16601</TotalTime>
  <Words>4129</Words>
  <Application>Microsoft Office PowerPoint</Application>
  <PresentationFormat>Widescreen</PresentationFormat>
  <Paragraphs>358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vt:lpstr>
      <vt:lpstr>Office Theme</vt:lpstr>
      <vt:lpstr>Equities focused budget review: More empty promises?</vt:lpstr>
      <vt:lpstr>PowerPoint Presentation</vt:lpstr>
      <vt:lpstr> The local economy</vt:lpstr>
      <vt:lpstr> Household income: Labour market dynamics </vt:lpstr>
      <vt:lpstr>Household income: taxes &amp; grants</vt:lpstr>
      <vt:lpstr> Household consumption</vt:lpstr>
      <vt:lpstr>Corporate tax</vt:lpstr>
      <vt:lpstr>The global economy</vt:lpstr>
      <vt:lpstr>ETFs: Emerging Markets</vt:lpstr>
      <vt:lpstr>ETFs: FANG+ exposure</vt:lpstr>
      <vt:lpstr>Economic Recovery &amp; Reconstruction </vt:lpstr>
      <vt:lpstr>Economic Recovery: Infrastructure drive</vt:lpstr>
      <vt:lpstr>Economic Recovery: Infrastructure drive</vt:lpstr>
      <vt:lpstr>Economic Recovery: Spectrum auction</vt:lpstr>
      <vt:lpstr>Economic Recovery: Energy generation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Nedbank Board and Exco Briefing</dc:title>
  <dc:creator>Stuart Theobald</dc:creator>
  <cp:lastModifiedBy>Lerato Matibidi</cp:lastModifiedBy>
  <cp:revision>120</cp:revision>
  <dcterms:created xsi:type="dcterms:W3CDTF">2019-05-29T09:16:16Z</dcterms:created>
  <dcterms:modified xsi:type="dcterms:W3CDTF">2021-03-11T12:49:24Z</dcterms:modified>
</cp:coreProperties>
</file>