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72" r:id="rId3"/>
    <p:sldId id="282" r:id="rId4"/>
    <p:sldId id="283" r:id="rId5"/>
    <p:sldId id="284" r:id="rId6"/>
    <p:sldId id="269" r:id="rId7"/>
    <p:sldId id="285" r:id="rId8"/>
    <p:sldId id="286" r:id="rId9"/>
    <p:sldId id="288" r:id="rId10"/>
    <p:sldId id="289" r:id="rId11"/>
    <p:sldId id="290" r:id="rId12"/>
    <p:sldId id="291" r:id="rId13"/>
    <p:sldId id="292" r:id="rId14"/>
    <p:sldId id="293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4B6C3-469D-4CE8-8439-5BDA284F1B5C}" type="datetimeFigureOut">
              <a:rPr lang="en-ZA" smtClean="0"/>
              <a:t>2020/09/20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ECBDE-7659-424F-BAA3-02148B4B625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522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CBDE-7659-424F-BAA3-02148B4B6253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65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CBDE-7659-424F-BAA3-02148B4B6253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658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CBDE-7659-424F-BAA3-02148B4B6253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65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CBDE-7659-424F-BAA3-02148B4B6253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658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CBDE-7659-424F-BAA3-02148B4B6253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658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CBDE-7659-424F-BAA3-02148B4B6253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658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CBDE-7659-424F-BAA3-02148B4B6253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658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CBDE-7659-424F-BAA3-02148B4B6253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65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32.png"/><Relationship Id="rId4" Type="http://schemas.microsoft.com/office/2007/relationships/hdphoto" Target="../media/hdphoto12.wdp"/><Relationship Id="rId9" Type="http://schemas.microsoft.com/office/2007/relationships/hdphoto" Target="../media/hdphoto14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fsa.co.za/ETFs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asyetfs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5.wdp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572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8000" dirty="0" smtClean="0">
                <a:solidFill>
                  <a:srgbClr val="00B0F0"/>
                </a:solidFill>
                <a:latin typeface="Neucha" pitchFamily="50" charset="0"/>
              </a:rPr>
              <a:t>Stealthy Wealth</a:t>
            </a:r>
            <a:endParaRPr lang="en-ZA" sz="8000" dirty="0">
              <a:solidFill>
                <a:srgbClr val="00B0F0"/>
              </a:solidFill>
              <a:latin typeface="Neuch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618067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 smtClean="0">
                <a:solidFill>
                  <a:schemeClr val="bg1">
                    <a:lumMod val="50000"/>
                  </a:schemeClr>
                </a:solidFill>
                <a:latin typeface="Neucha" pitchFamily="50" charset="0"/>
              </a:rPr>
              <a:t>How To Read ETF Fact Sheets</a:t>
            </a:r>
            <a:endParaRPr lang="en-ZA" sz="4000" b="1" dirty="0">
              <a:solidFill>
                <a:schemeClr val="bg1">
                  <a:lumMod val="50000"/>
                </a:schemeClr>
              </a:solidFill>
              <a:latin typeface="Neucha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60960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600" dirty="0" smtClean="0"/>
              <a:t>www.stealthywealth.co.za</a:t>
            </a:r>
          </a:p>
          <a:p>
            <a:pPr algn="r"/>
            <a:r>
              <a:rPr lang="en-ZA" sz="1600" dirty="0" smtClean="0"/>
              <a:t>@stealthy_wealth</a:t>
            </a:r>
            <a:endParaRPr lang="en-ZA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83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/>
              <a:t>This is not financial </a:t>
            </a:r>
            <a:r>
              <a:rPr lang="en-ZA" b="1" dirty="0" smtClean="0"/>
              <a:t>advice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334274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Neucha" pitchFamily="50" charset="0"/>
              </a:rPr>
              <a:t>How To Read MDDs</a:t>
            </a:r>
            <a:endParaRPr lang="en-ZA" sz="4000" dirty="0">
              <a:solidFill>
                <a:srgbClr val="00B0F0"/>
              </a:solidFill>
              <a:latin typeface="Neuch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627185" y="1219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Top 10 Holdings</a:t>
            </a:r>
          </a:p>
          <a:p>
            <a:r>
              <a:rPr lang="en-US" dirty="0" smtClean="0"/>
              <a:t>What percentage of the ETF are in each of the 10 biggest holdings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4252383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6522" y="3096600"/>
            <a:ext cx="4240661" cy="18000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316522" y="3262800"/>
            <a:ext cx="4240661" cy="18000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2590800"/>
            <a:ext cx="4231598" cy="21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4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Neucha" pitchFamily="50" charset="0"/>
              </a:rPr>
              <a:t>How To Read MDDs</a:t>
            </a:r>
            <a:endParaRPr lang="en-ZA" sz="4000" dirty="0">
              <a:solidFill>
                <a:srgbClr val="00B0F0"/>
              </a:solidFill>
              <a:latin typeface="Neuch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627185" y="1219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Top 10 Holdings</a:t>
            </a:r>
          </a:p>
          <a:p>
            <a:r>
              <a:rPr lang="en-US" dirty="0" smtClean="0"/>
              <a:t>What percentage of the ETF are in each of the 10 biggest holdings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42" y="2286000"/>
            <a:ext cx="433031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08" y="2743200"/>
            <a:ext cx="4352192" cy="236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23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Neucha" pitchFamily="50" charset="0"/>
              </a:rPr>
              <a:t>How To Read MDDs</a:t>
            </a:r>
            <a:endParaRPr lang="en-ZA" sz="4000" dirty="0">
              <a:solidFill>
                <a:srgbClr val="00B0F0"/>
              </a:solidFill>
              <a:latin typeface="Neuch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627185" y="1219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Sector Exposure</a:t>
            </a:r>
          </a:p>
          <a:p>
            <a:r>
              <a:rPr lang="en-US" dirty="0" smtClean="0"/>
              <a:t>In what industries does the ETF invest?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017930"/>
            <a:ext cx="3886201" cy="222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485" y="2017931"/>
            <a:ext cx="3771900" cy="226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321728"/>
            <a:ext cx="3505200" cy="246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15000"/>
            <a:ext cx="4776787" cy="24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16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Neucha" pitchFamily="50" charset="0"/>
              </a:rPr>
              <a:t>How To Read MDDs</a:t>
            </a:r>
            <a:endParaRPr lang="en-ZA" sz="4000" dirty="0">
              <a:solidFill>
                <a:srgbClr val="00B0F0"/>
              </a:solidFill>
              <a:latin typeface="Neuch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627185" y="1219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Geographic Exposure</a:t>
            </a:r>
          </a:p>
          <a:p>
            <a:r>
              <a:rPr lang="en-US" dirty="0" smtClean="0"/>
              <a:t>Where in the world does the ETF invest?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10" y="2300289"/>
            <a:ext cx="6457950" cy="209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5257799" cy="5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7" y="5562600"/>
            <a:ext cx="45815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436576" y="6122376"/>
            <a:ext cx="1371599" cy="0"/>
          </a:xfrm>
          <a:prstGeom prst="line">
            <a:avLst/>
          </a:prstGeom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24000" y="5279564"/>
            <a:ext cx="914400" cy="0"/>
          </a:xfrm>
          <a:prstGeom prst="line">
            <a:avLst/>
          </a:prstGeom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2291" idx="3"/>
          </p:cNvCxnSpPr>
          <p:nvPr/>
        </p:nvCxnSpPr>
        <p:spPr>
          <a:xfrm flipV="1">
            <a:off x="6443662" y="5021032"/>
            <a:ext cx="338137" cy="7109"/>
          </a:xfrm>
          <a:prstGeom prst="line">
            <a:avLst/>
          </a:prstGeom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67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Neucha" pitchFamily="50" charset="0"/>
              </a:rPr>
              <a:t>How To Read MDDs</a:t>
            </a:r>
            <a:endParaRPr lang="en-ZA" sz="4000" dirty="0">
              <a:solidFill>
                <a:srgbClr val="00B0F0"/>
              </a:solidFill>
              <a:latin typeface="Neuch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627185" y="12192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Performance </a:t>
            </a:r>
          </a:p>
          <a:p>
            <a:r>
              <a:rPr lang="en-US" dirty="0" smtClean="0"/>
              <a:t>How well has the ETF done in the past</a:t>
            </a:r>
          </a:p>
          <a:p>
            <a:r>
              <a:rPr lang="en-US" dirty="0" smtClean="0"/>
              <a:t>Look for </a:t>
            </a:r>
            <a:r>
              <a:rPr lang="en-US" dirty="0" err="1" smtClean="0"/>
              <a:t>annualised</a:t>
            </a:r>
            <a:r>
              <a:rPr lang="en-US" dirty="0" smtClean="0"/>
              <a:t> – “per year”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32888"/>
            <a:ext cx="4724400" cy="171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194" y="2332888"/>
            <a:ext cx="3935331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94796"/>
            <a:ext cx="2819400" cy="182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4927642"/>
            <a:ext cx="5257801" cy="157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70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rgbClr val="00B0F0"/>
                </a:solidFill>
                <a:latin typeface="Neucha" pitchFamily="50" charset="0"/>
              </a:rPr>
              <a:t>Questions?</a:t>
            </a:r>
            <a:endParaRPr lang="en-ZA" sz="3600" dirty="0">
              <a:solidFill>
                <a:srgbClr val="00B0F0"/>
              </a:solidFill>
              <a:latin typeface="Neuch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>
                <a:solidFill>
                  <a:srgbClr val="00B0F0"/>
                </a:solidFill>
                <a:latin typeface="Neucha" pitchFamily="50" charset="0"/>
              </a:rPr>
              <a:t>What Is A Fact Sheet?</a:t>
            </a:r>
            <a:endParaRPr lang="en-ZA" sz="4000" dirty="0">
              <a:solidFill>
                <a:srgbClr val="00B0F0"/>
              </a:solidFill>
              <a:latin typeface="Neuch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723900" y="13716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Also called a MDD – Minimum Disclosure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MDD is a document </a:t>
            </a:r>
            <a:r>
              <a:rPr lang="en-ZA" dirty="0" smtClean="0"/>
              <a:t>about an ETF (or Unit Trust) offered </a:t>
            </a:r>
            <a:r>
              <a:rPr lang="en-ZA" dirty="0"/>
              <a:t>by an investment </a:t>
            </a:r>
            <a:r>
              <a:rPr lang="en-ZA" dirty="0" smtClean="0"/>
              <a:t>company.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Regulated and monitored </a:t>
            </a:r>
            <a:r>
              <a:rPr lang="en-ZA" dirty="0"/>
              <a:t>by the Financial Sector Conduct Authority (FSCA</a:t>
            </a:r>
            <a:r>
              <a:rPr lang="en-ZA" dirty="0" smtClean="0"/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often to publish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must be in it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3672171"/>
            <a:ext cx="5800725" cy="257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07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 smtClean="0">
                <a:solidFill>
                  <a:srgbClr val="00B0F0"/>
                </a:solidFill>
                <a:latin typeface="Neucha" pitchFamily="50" charset="0"/>
              </a:rPr>
              <a:t>Where Do You Find Fact Sheets (MDDs)?</a:t>
            </a:r>
            <a:endParaRPr lang="en-ZA" sz="4000" dirty="0">
              <a:solidFill>
                <a:srgbClr val="00B0F0"/>
              </a:solidFill>
              <a:latin typeface="Neucha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186934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Google?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 the provider’s website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74286"/>
            <a:ext cx="8229600" cy="491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93984" y="1869832"/>
            <a:ext cx="533400" cy="228600"/>
          </a:xfrm>
          <a:prstGeom prst="roundRect">
            <a:avLst>
              <a:gd name="adj" fmla="val 32821"/>
            </a:avLst>
          </a:prstGeom>
          <a:noFill/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ounded Rectangle 8"/>
          <p:cNvSpPr/>
          <p:nvPr/>
        </p:nvSpPr>
        <p:spPr>
          <a:xfrm>
            <a:off x="4267200" y="5638800"/>
            <a:ext cx="990600" cy="228600"/>
          </a:xfrm>
          <a:prstGeom prst="roundRect">
            <a:avLst>
              <a:gd name="adj" fmla="val 32821"/>
            </a:avLst>
          </a:prstGeom>
          <a:noFill/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ounded Rectangle 9"/>
          <p:cNvSpPr/>
          <p:nvPr/>
        </p:nvSpPr>
        <p:spPr>
          <a:xfrm>
            <a:off x="4258407" y="6005144"/>
            <a:ext cx="990600" cy="228600"/>
          </a:xfrm>
          <a:prstGeom prst="roundRect">
            <a:avLst>
              <a:gd name="adj" fmla="val 32821"/>
            </a:avLst>
          </a:prstGeom>
          <a:noFill/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ounded Rectangle 10"/>
          <p:cNvSpPr/>
          <p:nvPr/>
        </p:nvSpPr>
        <p:spPr>
          <a:xfrm>
            <a:off x="5284174" y="6392008"/>
            <a:ext cx="990600" cy="228600"/>
          </a:xfrm>
          <a:prstGeom prst="roundRect">
            <a:avLst>
              <a:gd name="adj" fmla="val 32821"/>
            </a:avLst>
          </a:prstGeom>
          <a:noFill/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99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 smtClean="0">
                <a:solidFill>
                  <a:srgbClr val="00B0F0"/>
                </a:solidFill>
                <a:latin typeface="Neucha" pitchFamily="50" charset="0"/>
              </a:rPr>
              <a:t>Where Do You Find Fact Sheets (MDDs)?</a:t>
            </a:r>
            <a:endParaRPr lang="en-ZA" sz="4000" dirty="0">
              <a:solidFill>
                <a:srgbClr val="00B0F0"/>
              </a:solidFill>
              <a:latin typeface="Neucha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186934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ETF Websites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2" y="1676399"/>
            <a:ext cx="5556738" cy="500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3810000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ETFSA</a:t>
            </a:r>
          </a:p>
          <a:p>
            <a:pPr algn="ctr"/>
            <a:r>
              <a:rPr lang="en-ZA" sz="1200" dirty="0">
                <a:hlinkClick r:id="rId4"/>
              </a:rPr>
              <a:t>http://www.etfsa.co.za/ETFs.htm</a:t>
            </a:r>
            <a:endParaRPr lang="en-ZA" sz="1200" dirty="0"/>
          </a:p>
        </p:txBody>
      </p:sp>
      <p:sp>
        <p:nvSpPr>
          <p:cNvPr id="7" name="Rectangle 6"/>
          <p:cNvSpPr/>
          <p:nvPr/>
        </p:nvSpPr>
        <p:spPr>
          <a:xfrm>
            <a:off x="5808784" y="1676399"/>
            <a:ext cx="228600" cy="5006279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0862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 smtClean="0">
                <a:solidFill>
                  <a:srgbClr val="00B0F0"/>
                </a:solidFill>
                <a:latin typeface="Neucha" pitchFamily="50" charset="0"/>
              </a:rPr>
              <a:t>Where Do You Find Fact Sheets (MDDs)?</a:t>
            </a:r>
            <a:endParaRPr lang="en-ZA" sz="4000" dirty="0">
              <a:solidFill>
                <a:srgbClr val="00B0F0"/>
              </a:solidFill>
              <a:latin typeface="Neucha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186934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ETF Websites</a:t>
            </a:r>
            <a:endParaRPr lang="en-ZA" dirty="0"/>
          </a:p>
        </p:txBody>
      </p:sp>
      <p:sp>
        <p:nvSpPr>
          <p:cNvPr id="2" name="TextBox 1"/>
          <p:cNvSpPr txBox="1"/>
          <p:nvPr/>
        </p:nvSpPr>
        <p:spPr>
          <a:xfrm>
            <a:off x="3314700" y="4419600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EasyETFs</a:t>
            </a:r>
            <a:endParaRPr lang="en-US" dirty="0" smtClean="0"/>
          </a:p>
          <a:p>
            <a:pPr algn="ctr"/>
            <a:r>
              <a:rPr lang="en-US" sz="1200" dirty="0" smtClean="0">
                <a:hlinkClick r:id="rId2"/>
              </a:rPr>
              <a:t>http://www.easyetfs.com</a:t>
            </a:r>
            <a:r>
              <a:rPr lang="en-US" sz="1200" dirty="0">
                <a:hlinkClick r:id="rId2"/>
              </a:rPr>
              <a:t>/</a:t>
            </a:r>
            <a:endParaRPr lang="en-US" sz="12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95463"/>
            <a:ext cx="8991600" cy="237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97616" y="2538048"/>
            <a:ext cx="1295400" cy="3048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3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Neucha" pitchFamily="50" charset="0"/>
              </a:rPr>
              <a:t>How To Read MDDs</a:t>
            </a:r>
            <a:endParaRPr lang="en-ZA" sz="4000" dirty="0">
              <a:solidFill>
                <a:srgbClr val="00B0F0"/>
              </a:solidFill>
              <a:latin typeface="Neuch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627185" y="12192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this we will be using</a:t>
            </a:r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00" y="1828796"/>
            <a:ext cx="5400000" cy="8302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00" y="2864665"/>
            <a:ext cx="5400000" cy="11577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00" y="4267200"/>
            <a:ext cx="5400000" cy="1143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00" y="5718776"/>
            <a:ext cx="5400000" cy="859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962400" y="2488224"/>
            <a:ext cx="914400" cy="0"/>
          </a:xfrm>
          <a:prstGeom prst="line">
            <a:avLst/>
          </a:prstGeom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00800" y="3980506"/>
            <a:ext cx="914400" cy="0"/>
          </a:xfrm>
          <a:prstGeom prst="line">
            <a:avLst/>
          </a:prstGeom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00800" y="5334000"/>
            <a:ext cx="540000" cy="0"/>
          </a:xfrm>
          <a:prstGeom prst="line">
            <a:avLst/>
          </a:prstGeom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57453" y="6611816"/>
            <a:ext cx="914400" cy="0"/>
          </a:xfrm>
          <a:prstGeom prst="line">
            <a:avLst/>
          </a:prstGeom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91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Neucha" pitchFamily="50" charset="0"/>
              </a:rPr>
              <a:t>How To Read MDDs</a:t>
            </a:r>
            <a:endParaRPr lang="en-ZA" sz="4000" dirty="0">
              <a:solidFill>
                <a:srgbClr val="00B0F0"/>
              </a:solidFill>
              <a:latin typeface="Neuch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627185" y="1219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Investment Objective</a:t>
            </a:r>
          </a:p>
          <a:p>
            <a:r>
              <a:rPr lang="en-US" dirty="0" smtClean="0"/>
              <a:t>What does the ETF do/try to achieve</a:t>
            </a:r>
            <a:endParaRPr lang="en-Z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97" y="2209800"/>
            <a:ext cx="4523849" cy="445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4311697" cy="44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3200400"/>
            <a:ext cx="2209800" cy="83820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>
            <a:off x="4484076" y="4191000"/>
            <a:ext cx="2628000" cy="118800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96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Neucha" pitchFamily="50" charset="0"/>
              </a:rPr>
              <a:t>How To Read MDDs</a:t>
            </a:r>
            <a:endParaRPr lang="en-ZA" sz="4000" dirty="0">
              <a:solidFill>
                <a:srgbClr val="00B0F0"/>
              </a:solidFill>
              <a:latin typeface="Neuch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627185" y="12192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ETF Dividends</a:t>
            </a:r>
          </a:p>
          <a:p>
            <a:r>
              <a:rPr lang="en-US" dirty="0" smtClean="0"/>
              <a:t>Does the ETF distribute the dividends it receives</a:t>
            </a:r>
          </a:p>
          <a:p>
            <a:r>
              <a:rPr lang="en-US" dirty="0" smtClean="0"/>
              <a:t>Look for “Distribution”  not “Dividend”</a:t>
            </a:r>
            <a:endParaRPr lang="en-Z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006" y="2676525"/>
            <a:ext cx="3516489" cy="22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38" y="3103403"/>
            <a:ext cx="3525425" cy="18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"/>
          <a:stretch/>
        </p:blipFill>
        <p:spPr bwMode="auto">
          <a:xfrm>
            <a:off x="2908687" y="3435059"/>
            <a:ext cx="351712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4886325"/>
            <a:ext cx="4533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724525"/>
            <a:ext cx="28860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19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Neucha" pitchFamily="50" charset="0"/>
              </a:rPr>
              <a:t>How To Read MDDs</a:t>
            </a:r>
            <a:endParaRPr lang="en-ZA" sz="4000" dirty="0">
              <a:solidFill>
                <a:srgbClr val="00B0F0"/>
              </a:solidFill>
              <a:latin typeface="Neuch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627185" y="12192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Fees</a:t>
            </a:r>
          </a:p>
          <a:p>
            <a:r>
              <a:rPr lang="en-US" dirty="0" smtClean="0"/>
              <a:t>How much does </a:t>
            </a:r>
            <a:r>
              <a:rPr lang="en-US" dirty="0" smtClean="0"/>
              <a:t>the ETF cost?</a:t>
            </a:r>
          </a:p>
          <a:p>
            <a:endParaRPr lang="en-US" dirty="0"/>
          </a:p>
          <a:p>
            <a:r>
              <a:rPr lang="en-US" dirty="0" smtClean="0"/>
              <a:t>TER – Total Expense Ratio</a:t>
            </a:r>
          </a:p>
          <a:p>
            <a:r>
              <a:rPr lang="en-US" dirty="0" smtClean="0"/>
              <a:t>TC – Transaction Costs</a:t>
            </a:r>
          </a:p>
          <a:p>
            <a:r>
              <a:rPr lang="en-US" dirty="0" smtClean="0"/>
              <a:t>TIC – Total Investment Charge</a:t>
            </a:r>
            <a:endParaRPr lang="en-Z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85" y="3124200"/>
            <a:ext cx="3848100" cy="123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29432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77" y="4476750"/>
            <a:ext cx="4126523" cy="170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76801"/>
            <a:ext cx="3810000" cy="65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54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2707</TotalTime>
  <Words>289</Words>
  <Application>Microsoft Office PowerPoint</Application>
  <PresentationFormat>On-screen Show (4:3)</PresentationFormat>
  <Paragraphs>63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Brendon Fiddes</dc:creator>
  <cp:lastModifiedBy>Brendon Fiddes</cp:lastModifiedBy>
  <cp:revision>39</cp:revision>
  <dcterms:created xsi:type="dcterms:W3CDTF">2006-08-16T00:00:00Z</dcterms:created>
  <dcterms:modified xsi:type="dcterms:W3CDTF">2020-09-21T06:24:29Z</dcterms:modified>
</cp:coreProperties>
</file>