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572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7200" dirty="0" smtClean="0">
                <a:solidFill>
                  <a:srgbClr val="00B0F0"/>
                </a:solidFill>
                <a:latin typeface="Neucha" pitchFamily="50" charset="0"/>
              </a:rPr>
              <a:t>Stealthy Wealth</a:t>
            </a:r>
            <a:endParaRPr lang="en-ZA" sz="7200" dirty="0">
              <a:solidFill>
                <a:srgbClr val="00B0F0"/>
              </a:solidFill>
              <a:latin typeface="Neucha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2860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b="1" dirty="0" smtClean="0">
                <a:solidFill>
                  <a:schemeClr val="bg1">
                    <a:lumMod val="50000"/>
                  </a:schemeClr>
                </a:solidFill>
                <a:latin typeface="Neucha" pitchFamily="50" charset="0"/>
              </a:rPr>
              <a:t>Using ETFs To Invest For Your Child’s Education</a:t>
            </a:r>
            <a:endParaRPr lang="en-ZA" sz="4000" b="1" dirty="0">
              <a:solidFill>
                <a:schemeClr val="bg1">
                  <a:lumMod val="50000"/>
                </a:schemeClr>
              </a:solidFill>
              <a:latin typeface="Neucha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60960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600" dirty="0" smtClean="0"/>
              <a:t>www.stealthywealth.co.za</a:t>
            </a:r>
          </a:p>
          <a:p>
            <a:pPr algn="r"/>
            <a:r>
              <a:rPr lang="en-ZA" sz="1600" dirty="0" smtClean="0"/>
              <a:t>@stealthy_wealth</a:t>
            </a:r>
            <a:endParaRPr lang="en-ZA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583668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 smtClean="0"/>
              <a:t>This is not financial advice – just my approach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334274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>
                <a:solidFill>
                  <a:srgbClr val="00B0F0"/>
                </a:solidFill>
                <a:latin typeface="Neucha" pitchFamily="50" charset="0"/>
              </a:rPr>
              <a:t>T</a:t>
            </a:r>
            <a:r>
              <a:rPr lang="en-ZA" sz="3600" dirty="0" smtClean="0">
                <a:solidFill>
                  <a:srgbClr val="00B0F0"/>
                </a:solidFill>
                <a:latin typeface="Neucha" pitchFamily="50" charset="0"/>
              </a:rPr>
              <a:t>ype Of Account?</a:t>
            </a:r>
            <a:endParaRPr lang="en-ZA" sz="3600" dirty="0">
              <a:solidFill>
                <a:srgbClr val="00B0F0"/>
              </a:solidFill>
              <a:latin typeface="Neucha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1676400"/>
            <a:ext cx="7315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Normal account in child’s name?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TFSA in child’s name?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Normal account in parents name?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TFSA in parent’s name?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7083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>
                <a:solidFill>
                  <a:srgbClr val="00B0F0"/>
                </a:solidFill>
                <a:latin typeface="Neucha" pitchFamily="50" charset="0"/>
              </a:rPr>
              <a:t>Questions?</a:t>
            </a:r>
            <a:endParaRPr lang="en-ZA" sz="3600" dirty="0">
              <a:solidFill>
                <a:srgbClr val="00B0F0"/>
              </a:solidFill>
              <a:latin typeface="Neuch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43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8839199" cy="486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66849" y="5996161"/>
            <a:ext cx="6210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Average CPI                             				5.8%</a:t>
            </a:r>
          </a:p>
          <a:p>
            <a:r>
              <a:rPr lang="en-ZA" dirty="0" smtClean="0"/>
              <a:t>Average Tertiary Education Inflation  			</a:t>
            </a:r>
            <a:r>
              <a:rPr lang="en-ZA" b="1" dirty="0" smtClean="0"/>
              <a:t>8.7%</a:t>
            </a:r>
            <a:endParaRPr lang="en-ZA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>
                <a:solidFill>
                  <a:srgbClr val="00B0F0"/>
                </a:solidFill>
                <a:latin typeface="Neucha" pitchFamily="50" charset="0"/>
              </a:rPr>
              <a:t>Tertiary Education Inflation</a:t>
            </a:r>
            <a:endParaRPr lang="en-ZA" sz="3600" dirty="0">
              <a:solidFill>
                <a:srgbClr val="00B0F0"/>
              </a:solidFill>
              <a:latin typeface="Neuch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68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438401" y="2133600"/>
            <a:ext cx="4419599" cy="3276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sz="2000" b="1">
              <a:latin typeface="Neucha" pitchFamily="50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60429" y="2743200"/>
            <a:ext cx="3692771" cy="25145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sz="2000" b="1">
              <a:latin typeface="Neucha" pitchFamily="50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10353" y="3657600"/>
            <a:ext cx="2555517" cy="1447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sz="2000" b="1">
              <a:latin typeface="Neucha" pitchFamily="50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5800" y="4244489"/>
            <a:ext cx="1651371" cy="750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2000" b="1">
              <a:latin typeface="Neucha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93949" y="4419600"/>
            <a:ext cx="11656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latin typeface="Neucha" pitchFamily="50" charset="0"/>
              </a:rPr>
              <a:t>SHARES</a:t>
            </a:r>
            <a:endParaRPr lang="en-ZA" sz="2000" b="1" dirty="0">
              <a:latin typeface="Neucha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0353" y="3733800"/>
            <a:ext cx="1767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latin typeface="Neucha" pitchFamily="50" charset="0"/>
              </a:rPr>
              <a:t>UNIT TRUST</a:t>
            </a:r>
            <a:endParaRPr lang="en-ZA" sz="2000" b="1" dirty="0">
              <a:latin typeface="Neucha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599" y="2819400"/>
            <a:ext cx="3429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latin typeface="Neucha" pitchFamily="50" charset="0"/>
              </a:rPr>
              <a:t>ENDOWMENT </a:t>
            </a:r>
          </a:p>
          <a:p>
            <a:r>
              <a:rPr lang="en-ZA" sz="2000" b="1" dirty="0" smtClean="0">
                <a:latin typeface="Neucha" pitchFamily="50" charset="0"/>
              </a:rPr>
              <a:t>“EDUCATION POLICY”</a:t>
            </a:r>
            <a:endParaRPr lang="en-ZA" sz="2000" b="1" dirty="0">
              <a:latin typeface="Neucha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599" y="2209800"/>
            <a:ext cx="2652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latin typeface="Neucha" pitchFamily="50" charset="0"/>
              </a:rPr>
              <a:t>FINANCIAL ADVISER</a:t>
            </a:r>
            <a:endParaRPr lang="en-ZA" sz="2000" b="1" dirty="0">
              <a:latin typeface="Neucha" pitchFamily="5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48899" y="3730924"/>
            <a:ext cx="56857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ZA" b="1" dirty="0" smtClean="0">
                <a:solidFill>
                  <a:srgbClr val="FF0000"/>
                </a:solidFill>
              </a:rPr>
              <a:t>FEE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43037" y="2988677"/>
            <a:ext cx="56857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ZA" b="1" dirty="0" smtClean="0">
                <a:solidFill>
                  <a:srgbClr val="FF0000"/>
                </a:solidFill>
              </a:rPr>
              <a:t>FEE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51830" y="2209800"/>
            <a:ext cx="56857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ZA" b="1" dirty="0" smtClean="0">
                <a:solidFill>
                  <a:srgbClr val="FF0000"/>
                </a:solidFill>
              </a:rPr>
              <a:t>FEE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28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>
                <a:solidFill>
                  <a:srgbClr val="00B0F0"/>
                </a:solidFill>
                <a:latin typeface="Neucha" pitchFamily="50" charset="0"/>
              </a:rPr>
              <a:t>Products To Invest For Tertiary Education</a:t>
            </a:r>
            <a:endParaRPr lang="en-ZA" sz="3600" dirty="0">
              <a:solidFill>
                <a:srgbClr val="00B0F0"/>
              </a:solidFill>
              <a:latin typeface="Neuch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87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9" grpId="0" animBg="1"/>
      <p:bldP spid="5" grpId="0"/>
      <p:bldP spid="6" grpId="0"/>
      <p:bldP spid="7" grpId="0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40663" y="3644592"/>
            <a:ext cx="2555517" cy="1447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sz="2000" b="1">
              <a:latin typeface="Neucha" pitchFamily="50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26110" y="4231481"/>
            <a:ext cx="1651371" cy="750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2000" b="1">
              <a:latin typeface="Neucha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24259" y="4406592"/>
            <a:ext cx="11656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latin typeface="Neucha" pitchFamily="50" charset="0"/>
              </a:rPr>
              <a:t>SHARES</a:t>
            </a:r>
            <a:endParaRPr lang="en-ZA" sz="2000" b="1" dirty="0">
              <a:latin typeface="Neucha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40663" y="3720792"/>
            <a:ext cx="1767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latin typeface="Neucha" pitchFamily="50" charset="0"/>
              </a:rPr>
              <a:t>ETF</a:t>
            </a:r>
            <a:endParaRPr lang="en-ZA" sz="2000" b="1" dirty="0">
              <a:latin typeface="Neucha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79209" y="3761601"/>
            <a:ext cx="568571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1200" b="1" dirty="0" smtClean="0">
                <a:solidFill>
                  <a:srgbClr val="FF0000"/>
                </a:solidFill>
              </a:rPr>
              <a:t>FEE</a:t>
            </a:r>
            <a:endParaRPr lang="en-ZA" sz="1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28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>
                <a:solidFill>
                  <a:srgbClr val="00B0F0"/>
                </a:solidFill>
                <a:latin typeface="Neucha" pitchFamily="50" charset="0"/>
              </a:rPr>
              <a:t>Products To Invest For Tertiary Education</a:t>
            </a:r>
            <a:endParaRPr lang="en-ZA" sz="3600" dirty="0">
              <a:solidFill>
                <a:srgbClr val="00B0F0"/>
              </a:solidFill>
              <a:latin typeface="Neuch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83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4" y="207708"/>
            <a:ext cx="41910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54415" y="77800"/>
            <a:ext cx="441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400" dirty="0" smtClean="0">
                <a:latin typeface="Neucha" pitchFamily="50" charset="0"/>
              </a:rPr>
              <a:t>SATRIX </a:t>
            </a:r>
          </a:p>
          <a:p>
            <a:pPr algn="ctr"/>
            <a:r>
              <a:rPr lang="en-ZA" sz="4400" dirty="0" smtClean="0">
                <a:latin typeface="Neucha" pitchFamily="50" charset="0"/>
              </a:rPr>
              <a:t>MSCI WORLD ETF</a:t>
            </a:r>
            <a:endParaRPr lang="en-ZA" sz="4400" dirty="0">
              <a:latin typeface="Neucha" pitchFamily="50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752600"/>
            <a:ext cx="4495801" cy="344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713" y="1752600"/>
            <a:ext cx="3980695" cy="25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4419600"/>
            <a:ext cx="3924300" cy="2243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5867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>
                <a:solidFill>
                  <a:srgbClr val="00B0F0"/>
                </a:solidFill>
              </a:rPr>
              <a:t>TER – 0.35%</a:t>
            </a:r>
            <a:endParaRPr lang="en-ZA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14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>
                <a:solidFill>
                  <a:srgbClr val="00B0F0"/>
                </a:solidFill>
                <a:latin typeface="Neucha" pitchFamily="50" charset="0"/>
              </a:rPr>
              <a:t>How Much To Invest?</a:t>
            </a:r>
            <a:endParaRPr lang="en-ZA" sz="3600" dirty="0">
              <a:solidFill>
                <a:srgbClr val="00B0F0"/>
              </a:solidFill>
              <a:latin typeface="Neucha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71600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How much does University cost?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Which university?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Which degree?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Masters?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Local/International?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Books/Stationary/Transport?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Res?</a:t>
            </a:r>
          </a:p>
          <a:p>
            <a:endParaRPr lang="en-ZA" dirty="0"/>
          </a:p>
          <a:p>
            <a:r>
              <a:rPr lang="en-ZA" dirty="0" smtClean="0"/>
              <a:t>What I did…</a:t>
            </a:r>
          </a:p>
          <a:p>
            <a:endParaRPr lang="en-Z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4 years ago – estimated tuition fees for a 4 year course ~R120k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Started putting away R500/month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/>
          </a:p>
          <a:p>
            <a:r>
              <a:rPr lang="en-ZA" dirty="0" smtClean="0"/>
              <a:t>Would it be enough?</a:t>
            </a:r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6633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>
                <a:solidFill>
                  <a:srgbClr val="00B0F0"/>
                </a:solidFill>
                <a:latin typeface="Neucha" pitchFamily="50" charset="0"/>
              </a:rPr>
              <a:t>How Much To Invest?</a:t>
            </a:r>
            <a:endParaRPr lang="en-ZA" sz="3600" dirty="0">
              <a:solidFill>
                <a:srgbClr val="00B0F0"/>
              </a:solidFill>
              <a:latin typeface="Neucha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2192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Compound interest calculator (available at www.stealthywealth.co.za)</a:t>
            </a:r>
            <a:endParaRPr lang="en-Z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7" y="1828800"/>
            <a:ext cx="38576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2" y="3505200"/>
            <a:ext cx="38385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445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>
                <a:solidFill>
                  <a:srgbClr val="00B0F0"/>
                </a:solidFill>
                <a:latin typeface="Neucha" pitchFamily="50" charset="0"/>
              </a:rPr>
              <a:t>How Much To Invest?</a:t>
            </a:r>
            <a:endParaRPr lang="en-ZA" sz="3600" dirty="0">
              <a:solidFill>
                <a:srgbClr val="00B0F0"/>
              </a:solidFill>
              <a:latin typeface="Neucha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2192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Compound interest calculator (available at www.stealthywealth.co.za)</a:t>
            </a:r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7996955" cy="398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877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>
                <a:solidFill>
                  <a:srgbClr val="00B0F0"/>
                </a:solidFill>
                <a:latin typeface="Neucha" pitchFamily="50" charset="0"/>
              </a:rPr>
              <a:t>Has It Worked?</a:t>
            </a:r>
            <a:endParaRPr lang="en-ZA" sz="3600" dirty="0">
              <a:solidFill>
                <a:srgbClr val="00B0F0"/>
              </a:solidFill>
              <a:latin typeface="Neucha" pitchFamily="50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803" y="1076325"/>
            <a:ext cx="6067425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6086475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b="1" dirty="0" smtClean="0"/>
              <a:t>*Past performance is no guarantee of future returns, and this is not a recommendation it is just what I have decided to invest in.</a:t>
            </a:r>
            <a:endParaRPr lang="en-ZA" sz="1600" b="1" dirty="0"/>
          </a:p>
        </p:txBody>
      </p:sp>
    </p:spTree>
    <p:extLst>
      <p:ext uri="{BB962C8B-B14F-4D97-AF65-F5344CB8AC3E}">
        <p14:creationId xmlns:p14="http://schemas.microsoft.com/office/powerpoint/2010/main" val="147584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200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Brendon Fiddes</dc:creator>
  <cp:lastModifiedBy>Brendon Fiddes</cp:lastModifiedBy>
  <cp:revision>8</cp:revision>
  <dcterms:created xsi:type="dcterms:W3CDTF">2006-08-16T00:00:00Z</dcterms:created>
  <dcterms:modified xsi:type="dcterms:W3CDTF">2020-07-28T18:17:38Z</dcterms:modified>
</cp:coreProperties>
</file>